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3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6" r:id="rId27"/>
    <p:sldId id="287" r:id="rId28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30"/>
      <p:bold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Vazirmatn" panose="020B0604020202020204" charset="-78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DD0"/>
    <a:srgbClr val="FEDDD1"/>
    <a:srgbClr val="FFDCD1"/>
    <a:srgbClr val="FEDDCE"/>
    <a:srgbClr val="FF6C21"/>
    <a:srgbClr val="FF6C24"/>
    <a:srgbClr val="FE742A"/>
    <a:srgbClr val="FE742B"/>
    <a:srgbClr val="FF8C4E"/>
    <a:srgbClr val="FFD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703"/>
  </p:normalViewPr>
  <p:slideViewPr>
    <p:cSldViewPr snapToGrid="0">
      <p:cViewPr varScale="1">
        <p:scale>
          <a:sx n="150" d="100"/>
          <a:sy n="150" d="100"/>
        </p:scale>
        <p:origin x="47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c4f92e7218_0_5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c4f92e7218_0_5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4f92e7218_0_5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c4f92e7218_0_5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4f92e7218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4f92e7218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4f92e7218_0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c4f92e7218_0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c4f92e7218_0_5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c4f92e7218_0_5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c4f92e7218_0_5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c4f92e7218_0_5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4f92e7218_0_5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c4f92e7218_0_5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c4f92e7218_0_5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c4f92e7218_0_5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c4f92e7218_0_5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c4f92e7218_0_5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4f92e7218_0_5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c4f92e7218_0_5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4f92e7218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4f92e7218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c4f92e7218_0_5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c4f92e7218_0_5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c4f92e7218_0_5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c4f92e7218_0_5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c4f92e7218_0_5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c4f92e7218_0_5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c4f92e7218_0_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c4f92e7218_0_5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5a53fec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c5a53fec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6f9035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6f9035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c5a53fec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c5a53fec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4f92e7218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4f92e7218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4f92e7218_0_5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4f92e7218_0_5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c4f92e7218_0_5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c4f92e7218_0_5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4f92e7218_0_5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4f92e7218_0_5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903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903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c4f92e7218_0_5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c4f92e7218_0_5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406250" y="1800750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O-RAN</a:t>
            </a:r>
            <a:endParaRPr sz="56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2759529"/>
            <a:ext cx="6331500" cy="17206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علی</a:t>
            </a:r>
            <a:r>
              <a:rPr lang="en" sz="160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600" dirty="0" err="1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نظری</a:t>
            </a:r>
            <a:r>
              <a:rPr lang="fa-IR" sz="160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- </a:t>
            </a:r>
            <a:r>
              <a:rPr lang="en" sz="1600" dirty="0" err="1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محمدجواد</a:t>
            </a:r>
            <a:r>
              <a:rPr lang="en" sz="160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600" dirty="0" err="1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طاهری</a:t>
            </a:r>
            <a:endParaRPr lang="fa-IR" sz="160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indent="0" algn="r" rtl="1"/>
            <a:br>
              <a:rPr lang="fa-IR" sz="160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</a:br>
            <a:r>
              <a:rPr lang="fa-IR" sz="160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استاد راهنما: دکتر </a:t>
            </a:r>
            <a:r>
              <a:rPr lang="fa-IR" sz="1600" dirty="0" err="1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موحدی</a:t>
            </a:r>
            <a:endParaRPr lang="fa-IR" sz="160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شبکه‌های </a:t>
            </a:r>
            <a:r>
              <a:rPr lang="fa-IR" sz="1600" dirty="0" err="1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بی‌سیم</a:t>
            </a:r>
            <a:r>
              <a:rPr lang="fa-IR" sz="160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و سیار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294200" y="4427850"/>
            <a:ext cx="962100" cy="4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بهار ۱۴۰۲</a:t>
            </a:r>
            <a:endParaRPr sz="120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48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r>
              <a:rPr lang="en" dirty="0"/>
              <a:t>/27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11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5559301" y="347094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99" y="103868"/>
            <a:ext cx="4913302" cy="464604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7;p28">
            <a:extLst>
              <a:ext uri="{FF2B5EF4-FFF2-40B4-BE49-F238E27FC236}">
                <a16:creationId xmlns:a16="http://schemas.microsoft.com/office/drawing/2014/main" id="{C08DC6E4-6C3C-5985-F17B-75C289157FF8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10" name="Google Shape;299;p28">
            <a:extLst>
              <a:ext uri="{FF2B5EF4-FFF2-40B4-BE49-F238E27FC236}">
                <a16:creationId xmlns:a16="http://schemas.microsoft.com/office/drawing/2014/main" id="{0A443762-5B9E-8CA5-225D-DEB69CF2B198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98;p28">
            <a:extLst>
              <a:ext uri="{FF2B5EF4-FFF2-40B4-BE49-F238E27FC236}">
                <a16:creationId xmlns:a16="http://schemas.microsoft.com/office/drawing/2014/main" id="{95F27B59-C899-AE6C-C827-AB4368CAE65B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2" name="Google Shape;300;p28">
            <a:extLst>
              <a:ext uri="{FF2B5EF4-FFF2-40B4-BE49-F238E27FC236}">
                <a16:creationId xmlns:a16="http://schemas.microsoft.com/office/drawing/2014/main" id="{DEBB7A7E-A6A6-847E-1570-6CE40E525E03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3" name="Google Shape;301;p28">
            <a:extLst>
              <a:ext uri="{FF2B5EF4-FFF2-40B4-BE49-F238E27FC236}">
                <a16:creationId xmlns:a16="http://schemas.microsoft.com/office/drawing/2014/main" id="{05F2CC3E-6E28-1E48-0265-0BB41961B40F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4" name="Google Shape;302;p28">
            <a:extLst>
              <a:ext uri="{FF2B5EF4-FFF2-40B4-BE49-F238E27FC236}">
                <a16:creationId xmlns:a16="http://schemas.microsoft.com/office/drawing/2014/main" id="{91E6C8A3-1480-6086-18B8-013EAC9C6FFD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5247E-9E21-B293-A48E-479163F9D746}"/>
              </a:ext>
            </a:extLst>
          </p:cNvPr>
          <p:cNvSpPr txBox="1"/>
          <p:nvPr/>
        </p:nvSpPr>
        <p:spPr>
          <a:xfrm>
            <a:off x="3918065" y="3057776"/>
            <a:ext cx="708992" cy="307777"/>
          </a:xfrm>
          <a:prstGeom prst="rect">
            <a:avLst/>
          </a:prstGeom>
          <a:solidFill>
            <a:srgbClr val="FD885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امنیت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7EA71-1EBB-40D6-8704-D34AC40D9C27}"/>
              </a:ext>
            </a:extLst>
          </p:cNvPr>
          <p:cNvSpPr txBox="1"/>
          <p:nvPr/>
        </p:nvSpPr>
        <p:spPr>
          <a:xfrm>
            <a:off x="2809461" y="3091233"/>
            <a:ext cx="914400" cy="274320"/>
          </a:xfrm>
          <a:prstGeom prst="rect">
            <a:avLst/>
          </a:prstGeom>
          <a:solidFill>
            <a:srgbClr val="FD875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سرویس‌ها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B8F74-805F-3FBF-B9F0-B12783C5C59D}"/>
              </a:ext>
            </a:extLst>
          </p:cNvPr>
          <p:cNvSpPr txBox="1"/>
          <p:nvPr/>
        </p:nvSpPr>
        <p:spPr>
          <a:xfrm>
            <a:off x="1848678" y="3091232"/>
            <a:ext cx="914400" cy="274320"/>
          </a:xfrm>
          <a:prstGeom prst="rect">
            <a:avLst/>
          </a:prstGeom>
          <a:solidFill>
            <a:srgbClr val="FE8754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اشتراک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3289-7415-D3FA-6694-BAD414A86B5B}"/>
              </a:ext>
            </a:extLst>
          </p:cNvPr>
          <p:cNvSpPr txBox="1"/>
          <p:nvPr/>
        </p:nvSpPr>
        <p:spPr>
          <a:xfrm>
            <a:off x="845666" y="3091232"/>
            <a:ext cx="929102" cy="246221"/>
          </a:xfrm>
          <a:prstGeom prst="rect">
            <a:avLst/>
          </a:prstGeom>
          <a:solidFill>
            <a:srgbClr val="FF8756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کاهش ناسازگاری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450D11-115C-99C2-468B-F6F03F22F7E0}"/>
              </a:ext>
            </a:extLst>
          </p:cNvPr>
          <p:cNvSpPr/>
          <p:nvPr/>
        </p:nvSpPr>
        <p:spPr>
          <a:xfrm>
            <a:off x="829785" y="2776330"/>
            <a:ext cx="3922776" cy="234905"/>
          </a:xfrm>
          <a:prstGeom prst="roundRect">
            <a:avLst/>
          </a:prstGeom>
          <a:solidFill>
            <a:srgbClr val="FD8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00" dirty="0">
                <a:cs typeface="B Nazanin" panose="00000400000000000000" pitchFamily="2" charset="-78"/>
              </a:rPr>
              <a:t>زیرساخت پیام ‌رسانی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F07FE-1E9C-34D0-C3EE-4BF27C2C6492}"/>
              </a:ext>
            </a:extLst>
          </p:cNvPr>
          <p:cNvSpPr txBox="1"/>
          <p:nvPr/>
        </p:nvSpPr>
        <p:spPr>
          <a:xfrm>
            <a:off x="2140226" y="475740"/>
            <a:ext cx="1636644" cy="228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cs typeface="B Nazanin" panose="00000400000000000000" pitchFamily="2" charset="-78"/>
              </a:rPr>
              <a:t>RIC</a:t>
            </a:r>
            <a:r>
              <a:rPr lang="fa-IR" sz="1200" dirty="0">
                <a:cs typeface="B Nazanin" panose="00000400000000000000" pitchFamily="2" charset="-78"/>
              </a:rPr>
              <a:t>های غیر بلادرنگ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49A724-22D6-514F-3831-49568E0E3F6A}"/>
              </a:ext>
            </a:extLst>
          </p:cNvPr>
          <p:cNvSpPr/>
          <p:nvPr/>
        </p:nvSpPr>
        <p:spPr>
          <a:xfrm>
            <a:off x="695739" y="4348633"/>
            <a:ext cx="4525618" cy="274320"/>
          </a:xfrm>
          <a:prstGeom prst="roundRect">
            <a:avLst>
              <a:gd name="adj" fmla="val 24296"/>
            </a:avLst>
          </a:prstGeom>
          <a:solidFill>
            <a:srgbClr val="E0D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>
                <a:solidFill>
                  <a:schemeClr val="bg2"/>
                </a:solidFill>
                <a:cs typeface="B Nazanin" panose="00000400000000000000" pitchFamily="2" charset="-78"/>
              </a:rPr>
              <a:t>گره‌های </a:t>
            </a:r>
            <a:r>
              <a:rPr lang="en-US" sz="1200" dirty="0">
                <a:solidFill>
                  <a:schemeClr val="bg2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52C82B-7A4F-4B57-21EC-AC98B5EF86BB}"/>
              </a:ext>
            </a:extLst>
          </p:cNvPr>
          <p:cNvSpPr txBox="1"/>
          <p:nvPr/>
        </p:nvSpPr>
        <p:spPr>
          <a:xfrm>
            <a:off x="3348616" y="1283965"/>
            <a:ext cx="1700463" cy="430887"/>
          </a:xfrm>
          <a:prstGeom prst="rect">
            <a:avLst/>
          </a:prstGeom>
          <a:solidFill>
            <a:srgbClr val="F5F5F4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F4783C"/>
                </a:solidFill>
                <a:cs typeface="B Nazanin" panose="00000400000000000000" pitchFamily="2" charset="-78"/>
              </a:rPr>
              <a:t>واسط‌های </a:t>
            </a:r>
            <a:r>
              <a:rPr lang="en-US" sz="1100" dirty="0">
                <a:solidFill>
                  <a:srgbClr val="F4783C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rgbClr val="F4783C"/>
                </a:solidFill>
                <a:cs typeface="B Nazanin" panose="00000400000000000000" pitchFamily="2" charset="-78"/>
              </a:rPr>
              <a:t> تقریبا بلادرنگ</a:t>
            </a:r>
          </a:p>
          <a:p>
            <a:pPr algn="ctr" rtl="1"/>
            <a:r>
              <a:rPr lang="fa-IR" sz="1100" dirty="0">
                <a:solidFill>
                  <a:srgbClr val="F4783C"/>
                </a:solidFill>
                <a:cs typeface="B Nazanin" panose="00000400000000000000" pitchFamily="2" charset="-78"/>
              </a:rPr>
              <a:t>برای </a:t>
            </a:r>
            <a:r>
              <a:rPr lang="en-US" sz="1100" dirty="0">
                <a:solidFill>
                  <a:srgbClr val="F4783C"/>
                </a:solidFill>
                <a:cs typeface="B Nazanin" panose="00000400000000000000" pitchFamily="2" charset="-78"/>
              </a:rPr>
              <a:t>xApp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048A3FB-A62E-C180-18AA-C1083BB91636}"/>
              </a:ext>
            </a:extLst>
          </p:cNvPr>
          <p:cNvSpPr/>
          <p:nvPr/>
        </p:nvSpPr>
        <p:spPr>
          <a:xfrm rot="16200000">
            <a:off x="3807135" y="2739819"/>
            <a:ext cx="2275221" cy="225287"/>
          </a:xfrm>
          <a:prstGeom prst="roundRect">
            <a:avLst/>
          </a:prstGeom>
          <a:solidFill>
            <a:srgbClr val="B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فعالسازی واسط‌ها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BC32B-9789-0664-C734-4E2ED5A641C6}"/>
              </a:ext>
            </a:extLst>
          </p:cNvPr>
          <p:cNvSpPr txBox="1"/>
          <p:nvPr/>
        </p:nvSpPr>
        <p:spPr>
          <a:xfrm>
            <a:off x="2336742" y="1358348"/>
            <a:ext cx="945438" cy="276999"/>
          </a:xfrm>
          <a:prstGeom prst="rect">
            <a:avLst/>
          </a:prstGeom>
          <a:solidFill>
            <a:srgbClr val="FF6C2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28C4C3-4DC9-1C28-8156-469045D6AA54}"/>
              </a:ext>
            </a:extLst>
          </p:cNvPr>
          <p:cNvSpPr txBox="1"/>
          <p:nvPr/>
        </p:nvSpPr>
        <p:spPr>
          <a:xfrm>
            <a:off x="1011512" y="1358348"/>
            <a:ext cx="945438" cy="276999"/>
          </a:xfrm>
          <a:prstGeom prst="rect">
            <a:avLst/>
          </a:prstGeom>
          <a:solidFill>
            <a:srgbClr val="FF6C2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1169E3-1926-E31B-A827-C6271B9EDD00}"/>
              </a:ext>
            </a:extLst>
          </p:cNvPr>
          <p:cNvSpPr txBox="1"/>
          <p:nvPr/>
        </p:nvSpPr>
        <p:spPr>
          <a:xfrm>
            <a:off x="3612314" y="3566044"/>
            <a:ext cx="945438" cy="276999"/>
          </a:xfrm>
          <a:prstGeom prst="rect">
            <a:avLst/>
          </a:prstGeom>
          <a:solidFill>
            <a:srgbClr val="FF6C2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8D452-5F20-C578-D47E-654AA9CAE2BB}"/>
              </a:ext>
            </a:extLst>
          </p:cNvPr>
          <p:cNvSpPr txBox="1"/>
          <p:nvPr/>
        </p:nvSpPr>
        <p:spPr>
          <a:xfrm>
            <a:off x="1246398" y="3750630"/>
            <a:ext cx="1118236" cy="182880"/>
          </a:xfrm>
          <a:prstGeom prst="rect">
            <a:avLst/>
          </a:prstGeom>
          <a:solidFill>
            <a:srgbClr val="776E68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پایگاه داده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BE0FF-EB90-31AD-9BDF-D05EC56927B5}"/>
              </a:ext>
            </a:extLst>
          </p:cNvPr>
          <p:cNvSpPr txBox="1"/>
          <p:nvPr/>
        </p:nvSpPr>
        <p:spPr>
          <a:xfrm>
            <a:off x="1296632" y="3438637"/>
            <a:ext cx="1040110" cy="182880"/>
          </a:xfrm>
          <a:prstGeom prst="rect">
            <a:avLst/>
          </a:prstGeom>
          <a:solidFill>
            <a:srgbClr val="776E68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050" dirty="0">
                <a:solidFill>
                  <a:schemeClr val="bg1"/>
                </a:solidFill>
                <a:cs typeface="B Nazanin" panose="00000400000000000000" pitchFamily="2" charset="-78"/>
              </a:rPr>
              <a:t>لایه داده اشتراکی</a:t>
            </a:r>
            <a:endParaRPr lang="en-US" sz="105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74641F-482A-5F31-1340-E0544917A7C6}"/>
              </a:ext>
            </a:extLst>
          </p:cNvPr>
          <p:cNvSpPr txBox="1"/>
          <p:nvPr/>
        </p:nvSpPr>
        <p:spPr>
          <a:xfrm>
            <a:off x="1567489" y="239702"/>
            <a:ext cx="2759346" cy="182880"/>
          </a:xfrm>
          <a:prstGeom prst="rect">
            <a:avLst/>
          </a:prstGeom>
          <a:solidFill>
            <a:srgbClr val="E0DCD9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مدیریت سرویس و همگام‌سازی (</a:t>
            </a:r>
            <a:r>
              <a:rPr lang="en-US" sz="1100" dirty="0">
                <a:cs typeface="B Nazanin" panose="00000400000000000000" pitchFamily="2" charset="-78"/>
              </a:rPr>
              <a:t>SMO</a:t>
            </a:r>
            <a:r>
              <a:rPr lang="fa-IR" sz="1100" dirty="0">
                <a:cs typeface="B Nazanin" panose="00000400000000000000" pitchFamily="2" charset="-78"/>
              </a:rPr>
              <a:t>)</a:t>
            </a:r>
            <a:endParaRPr lang="en-US" sz="11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12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51" name="Google Shape;251;p26"/>
          <p:cNvSpPr txBox="1">
            <a:spLocks noGrp="1"/>
          </p:cNvSpPr>
          <p:nvPr>
            <p:ph type="title"/>
          </p:nvPr>
        </p:nvSpPr>
        <p:spPr>
          <a:xfrm>
            <a:off x="5559301" y="347094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xApp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99" y="100909"/>
            <a:ext cx="4695386" cy="46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99;p28">
            <a:extLst>
              <a:ext uri="{FF2B5EF4-FFF2-40B4-BE49-F238E27FC236}">
                <a16:creationId xmlns:a16="http://schemas.microsoft.com/office/drawing/2014/main" id="{A3B5E9C6-473B-4C11-B028-826008A78834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98;p28">
            <a:extLst>
              <a:ext uri="{FF2B5EF4-FFF2-40B4-BE49-F238E27FC236}">
                <a16:creationId xmlns:a16="http://schemas.microsoft.com/office/drawing/2014/main" id="{ED1917E2-939A-D642-1661-2A8EE6290D35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25" name="Google Shape;300;p28">
            <a:extLst>
              <a:ext uri="{FF2B5EF4-FFF2-40B4-BE49-F238E27FC236}">
                <a16:creationId xmlns:a16="http://schemas.microsoft.com/office/drawing/2014/main" id="{F8255129-2C1E-9058-1B2D-DEC013712808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26" name="Google Shape;301;p28">
            <a:extLst>
              <a:ext uri="{FF2B5EF4-FFF2-40B4-BE49-F238E27FC236}">
                <a16:creationId xmlns:a16="http://schemas.microsoft.com/office/drawing/2014/main" id="{FE14A3D6-4DB0-C0CD-C44A-3024C7867E81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27" name="Google Shape;302;p28">
            <a:extLst>
              <a:ext uri="{FF2B5EF4-FFF2-40B4-BE49-F238E27FC236}">
                <a16:creationId xmlns:a16="http://schemas.microsoft.com/office/drawing/2014/main" id="{C559CBB5-08DD-D06E-ADAA-98A2534B1E78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266D2E-371C-123D-20E6-B0BC6AD2B5A5}"/>
              </a:ext>
            </a:extLst>
          </p:cNvPr>
          <p:cNvSpPr/>
          <p:nvPr/>
        </p:nvSpPr>
        <p:spPr>
          <a:xfrm>
            <a:off x="633583" y="4361600"/>
            <a:ext cx="4525618" cy="274320"/>
          </a:xfrm>
          <a:prstGeom prst="roundRect">
            <a:avLst>
              <a:gd name="adj" fmla="val 24296"/>
            </a:avLst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>
                <a:solidFill>
                  <a:srgbClr val="D7D4D3"/>
                </a:solidFill>
                <a:cs typeface="B Nazanin" panose="00000400000000000000" pitchFamily="2" charset="-78"/>
              </a:rPr>
              <a:t>گره‌های </a:t>
            </a:r>
            <a:r>
              <a:rPr lang="en-US" sz="1200" dirty="0">
                <a:solidFill>
                  <a:srgbClr val="D7D4D3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A066F0-D706-7F7D-83C2-611459374DA2}"/>
              </a:ext>
            </a:extLst>
          </p:cNvPr>
          <p:cNvSpPr txBox="1"/>
          <p:nvPr/>
        </p:nvSpPr>
        <p:spPr>
          <a:xfrm>
            <a:off x="3612314" y="3566044"/>
            <a:ext cx="945438" cy="276999"/>
          </a:xfrm>
          <a:prstGeom prst="rect">
            <a:avLst/>
          </a:prstGeom>
          <a:solidFill>
            <a:srgbClr val="FFD5C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1F018-9FBE-90C7-2E06-5C8086FE772A}"/>
              </a:ext>
            </a:extLst>
          </p:cNvPr>
          <p:cNvSpPr txBox="1"/>
          <p:nvPr/>
        </p:nvSpPr>
        <p:spPr>
          <a:xfrm>
            <a:off x="3848760" y="3057837"/>
            <a:ext cx="708992" cy="307777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امنیت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C028E-E193-E9EE-0110-224AD72E8535}"/>
              </a:ext>
            </a:extLst>
          </p:cNvPr>
          <p:cNvSpPr txBox="1"/>
          <p:nvPr/>
        </p:nvSpPr>
        <p:spPr>
          <a:xfrm>
            <a:off x="2793133" y="3091233"/>
            <a:ext cx="914400" cy="274320"/>
          </a:xfrm>
          <a:prstGeom prst="rect">
            <a:avLst/>
          </a:prstGeom>
          <a:solidFill>
            <a:srgbClr val="FDDCCF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سرویس‌ها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225D4-2E7B-4673-FD09-F81A489A87BC}"/>
              </a:ext>
            </a:extLst>
          </p:cNvPr>
          <p:cNvSpPr txBox="1"/>
          <p:nvPr/>
        </p:nvSpPr>
        <p:spPr>
          <a:xfrm>
            <a:off x="1818586" y="3099396"/>
            <a:ext cx="914400" cy="274320"/>
          </a:xfrm>
          <a:prstGeom prst="rect">
            <a:avLst/>
          </a:prstGeom>
          <a:solidFill>
            <a:srgbClr val="FEDD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اشتراک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27EAB-A19A-E899-D40D-3C1F5D89B856}"/>
              </a:ext>
            </a:extLst>
          </p:cNvPr>
          <p:cNvSpPr txBox="1"/>
          <p:nvPr/>
        </p:nvSpPr>
        <p:spPr>
          <a:xfrm>
            <a:off x="813457" y="3099396"/>
            <a:ext cx="929102" cy="246221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کاهش ناسازگاری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294188-B22E-1F3B-A640-9D31F396ADF0}"/>
              </a:ext>
            </a:extLst>
          </p:cNvPr>
          <p:cNvSpPr/>
          <p:nvPr/>
        </p:nvSpPr>
        <p:spPr>
          <a:xfrm>
            <a:off x="788965" y="2776330"/>
            <a:ext cx="3922776" cy="234905"/>
          </a:xfrm>
          <a:prstGeom prst="roundRect">
            <a:avLst/>
          </a:prstGeom>
          <a:solidFill>
            <a:srgbClr val="FED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00" dirty="0">
                <a:cs typeface="B Nazanin" panose="00000400000000000000" pitchFamily="2" charset="-78"/>
              </a:rPr>
              <a:t>زیرساخت پیام ‌رسانی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BAAF6-B3FB-B3D2-C4A8-9FF5E663CF2C}"/>
              </a:ext>
            </a:extLst>
          </p:cNvPr>
          <p:cNvSpPr txBox="1"/>
          <p:nvPr/>
        </p:nvSpPr>
        <p:spPr>
          <a:xfrm>
            <a:off x="2140226" y="475740"/>
            <a:ext cx="1636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E0DDDB"/>
                </a:solidFill>
                <a:cs typeface="B Nazanin" panose="00000400000000000000" pitchFamily="2" charset="-78"/>
              </a:rPr>
              <a:t>RIC</a:t>
            </a:r>
            <a:r>
              <a:rPr lang="fa-IR" sz="1200" dirty="0">
                <a:solidFill>
                  <a:srgbClr val="E0DDDB"/>
                </a:solidFill>
                <a:cs typeface="B Nazanin" panose="00000400000000000000" pitchFamily="2" charset="-78"/>
              </a:rPr>
              <a:t>های غیر بلادرنگ</a:t>
            </a:r>
            <a:endParaRPr lang="en-US" sz="12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331CDF-3F05-B996-0A7E-1FC68F6BD5DB}"/>
              </a:ext>
            </a:extLst>
          </p:cNvPr>
          <p:cNvSpPr/>
          <p:nvPr/>
        </p:nvSpPr>
        <p:spPr>
          <a:xfrm rot="16200000">
            <a:off x="3759822" y="2725305"/>
            <a:ext cx="2275221" cy="225287"/>
          </a:xfrm>
          <a:prstGeom prst="roundRect">
            <a:avLst/>
          </a:prstGeom>
          <a:solidFill>
            <a:srgbClr val="ED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فعالسازی واسط‌ها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6D5EE-7E58-60AD-7751-1D810108AC59}"/>
              </a:ext>
            </a:extLst>
          </p:cNvPr>
          <p:cNvSpPr txBox="1"/>
          <p:nvPr/>
        </p:nvSpPr>
        <p:spPr>
          <a:xfrm>
            <a:off x="2322228" y="1364547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3E9C3-5A93-421A-59B7-32523102BFBA}"/>
              </a:ext>
            </a:extLst>
          </p:cNvPr>
          <p:cNvSpPr txBox="1"/>
          <p:nvPr/>
        </p:nvSpPr>
        <p:spPr>
          <a:xfrm>
            <a:off x="996998" y="1364547"/>
            <a:ext cx="945438" cy="276999"/>
          </a:xfrm>
          <a:prstGeom prst="rect">
            <a:avLst/>
          </a:prstGeom>
          <a:solidFill>
            <a:srgbClr val="FFD6C7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18061C-B467-70D5-54FB-A864DEF8E1E5}"/>
              </a:ext>
            </a:extLst>
          </p:cNvPr>
          <p:cNvSpPr txBox="1"/>
          <p:nvPr/>
        </p:nvSpPr>
        <p:spPr>
          <a:xfrm>
            <a:off x="1516719" y="265382"/>
            <a:ext cx="2759346" cy="182880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مدیریت سرویس و همگام‌سازی (</a:t>
            </a:r>
            <a:r>
              <a:rPr lang="en-US" sz="1100" dirty="0">
                <a:solidFill>
                  <a:srgbClr val="E0DDDB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9BF09-3B4D-83ED-F834-22721132D624}"/>
              </a:ext>
            </a:extLst>
          </p:cNvPr>
          <p:cNvSpPr txBox="1"/>
          <p:nvPr/>
        </p:nvSpPr>
        <p:spPr>
          <a:xfrm>
            <a:off x="3354845" y="1287602"/>
            <a:ext cx="1700463" cy="430887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واسط‌های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 تقریبا بلادرنگ</a:t>
            </a:r>
          </a:p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برای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xApp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3340D-F252-C066-E602-EE76E1F85DDB}"/>
              </a:ext>
            </a:extLst>
          </p:cNvPr>
          <p:cNvSpPr txBox="1"/>
          <p:nvPr/>
        </p:nvSpPr>
        <p:spPr>
          <a:xfrm>
            <a:off x="1246398" y="3757610"/>
            <a:ext cx="1118236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پایگاه داده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1C7B2-2D72-27F9-76F6-645E90F05173}"/>
              </a:ext>
            </a:extLst>
          </p:cNvPr>
          <p:cNvSpPr txBox="1"/>
          <p:nvPr/>
        </p:nvSpPr>
        <p:spPr>
          <a:xfrm>
            <a:off x="1296632" y="3453151"/>
            <a:ext cx="1040110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050" dirty="0">
                <a:solidFill>
                  <a:schemeClr val="bg1"/>
                </a:solidFill>
                <a:cs typeface="B Nazanin" panose="00000400000000000000" pitchFamily="2" charset="-78"/>
              </a:rPr>
              <a:t>لایه داده اشتراکی</a:t>
            </a:r>
            <a:endParaRPr lang="en-US" sz="105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Google Shape;297;p28">
            <a:extLst>
              <a:ext uri="{FF2B5EF4-FFF2-40B4-BE49-F238E27FC236}">
                <a16:creationId xmlns:a16="http://schemas.microsoft.com/office/drawing/2014/main" id="{767B3475-602A-7162-8F1F-68039A733DA8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B00BE-F3F8-757B-036B-9A0DC4386006}"/>
              </a:ext>
            </a:extLst>
          </p:cNvPr>
          <p:cNvSpPr txBox="1"/>
          <p:nvPr/>
        </p:nvSpPr>
        <p:spPr>
          <a:xfrm>
            <a:off x="5539132" y="963261"/>
            <a:ext cx="30561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اپلیکیشن‌هایی برای انجام کارهایی مانند آنالیز داده، پیکربندی‌ و ...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دریافت داده، آنالیز و ارسال دستورات کنترلی از طریق درگاه </a:t>
            </a:r>
            <a:r>
              <a:rPr lang="en-US" dirty="0">
                <a:cs typeface="B Nazanin" panose="00000400000000000000" pitchFamily="2" charset="-78"/>
              </a:rPr>
              <a:t>E2</a:t>
            </a:r>
          </a:p>
          <a:p>
            <a:pPr algn="r" rtl="1"/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دو بخش اصلی </a:t>
            </a:r>
            <a:r>
              <a:rPr lang="en-US" dirty="0" err="1">
                <a:cs typeface="B Nazanin" panose="00000400000000000000" pitchFamily="2" charset="-78"/>
              </a:rPr>
              <a:t>xApp</a:t>
            </a:r>
            <a:r>
              <a:rPr lang="fa-IR" dirty="0">
                <a:cs typeface="B Nazanin" panose="00000400000000000000" pitchFamily="2" charset="-78"/>
              </a:rPr>
              <a:t>ها: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B Nazanin" panose="00000400000000000000" pitchFamily="2" charset="-78"/>
              </a:rPr>
              <a:t>توصیف کننده (نوع داده مورد نیاز، توانمندی‌ها و ...)</a:t>
            </a:r>
          </a:p>
          <a:p>
            <a:pPr marL="342900" indent="-342900" algn="r" rtl="1">
              <a:buFont typeface="+mj-lt"/>
              <a:buAutoNum type="arabicPeriod"/>
            </a:pPr>
            <a:endParaRPr lang="fa-IR" dirty="0">
              <a:cs typeface="B Nazanin" panose="000004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B Nazanin" panose="00000400000000000000" pitchFamily="2" charset="-78"/>
              </a:rPr>
              <a:t>نرم افزار</a:t>
            </a:r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13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5559301" y="347912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پایگاه داده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99" y="148709"/>
            <a:ext cx="4704987" cy="4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9;p28">
            <a:extLst>
              <a:ext uri="{FF2B5EF4-FFF2-40B4-BE49-F238E27FC236}">
                <a16:creationId xmlns:a16="http://schemas.microsoft.com/office/drawing/2014/main" id="{5FD9CEC0-1942-3710-5B5B-CB6E5ADF4C1B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98;p28">
            <a:extLst>
              <a:ext uri="{FF2B5EF4-FFF2-40B4-BE49-F238E27FC236}">
                <a16:creationId xmlns:a16="http://schemas.microsoft.com/office/drawing/2014/main" id="{97920435-8BAE-F210-DF34-E7A109704BE4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8" name="Google Shape;300;p28">
            <a:extLst>
              <a:ext uri="{FF2B5EF4-FFF2-40B4-BE49-F238E27FC236}">
                <a16:creationId xmlns:a16="http://schemas.microsoft.com/office/drawing/2014/main" id="{61277A76-2B4F-37FF-2D3F-8E7A11AF98AB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9" name="Google Shape;301;p28">
            <a:extLst>
              <a:ext uri="{FF2B5EF4-FFF2-40B4-BE49-F238E27FC236}">
                <a16:creationId xmlns:a16="http://schemas.microsoft.com/office/drawing/2014/main" id="{1915296D-9EC5-ADC5-7981-AB40A068A734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20" name="Google Shape;302;p28">
            <a:extLst>
              <a:ext uri="{FF2B5EF4-FFF2-40B4-BE49-F238E27FC236}">
                <a16:creationId xmlns:a16="http://schemas.microsoft.com/office/drawing/2014/main" id="{C1C7E28F-02C2-C867-2791-E17B7E9611E3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46798A-9537-79E4-C291-1E6F9D86860E}"/>
              </a:ext>
            </a:extLst>
          </p:cNvPr>
          <p:cNvSpPr/>
          <p:nvPr/>
        </p:nvSpPr>
        <p:spPr>
          <a:xfrm>
            <a:off x="633583" y="4361600"/>
            <a:ext cx="4525618" cy="274320"/>
          </a:xfrm>
          <a:prstGeom prst="roundRect">
            <a:avLst>
              <a:gd name="adj" fmla="val 24296"/>
            </a:avLst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>
                <a:solidFill>
                  <a:srgbClr val="D7D4D3"/>
                </a:solidFill>
                <a:cs typeface="B Nazanin" panose="00000400000000000000" pitchFamily="2" charset="-78"/>
              </a:rPr>
              <a:t>گره‌های </a:t>
            </a:r>
            <a:r>
              <a:rPr lang="en-US" sz="1200" dirty="0">
                <a:solidFill>
                  <a:srgbClr val="D7D4D3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94F1D-994A-2247-F8B4-CB7F0EF64DEF}"/>
              </a:ext>
            </a:extLst>
          </p:cNvPr>
          <p:cNvSpPr txBox="1"/>
          <p:nvPr/>
        </p:nvSpPr>
        <p:spPr>
          <a:xfrm>
            <a:off x="3612314" y="3566044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C2206-2F2F-A30D-F7A5-576F2638A4CA}"/>
              </a:ext>
            </a:extLst>
          </p:cNvPr>
          <p:cNvSpPr txBox="1"/>
          <p:nvPr/>
        </p:nvSpPr>
        <p:spPr>
          <a:xfrm>
            <a:off x="3848760" y="3057837"/>
            <a:ext cx="708992" cy="307777"/>
          </a:xfrm>
          <a:prstGeom prst="rect">
            <a:avLst/>
          </a:prstGeom>
          <a:solidFill>
            <a:srgbClr val="FEDD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امنیت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5F119-2D48-F0D6-EED4-4625021B49F6}"/>
              </a:ext>
            </a:extLst>
          </p:cNvPr>
          <p:cNvSpPr txBox="1"/>
          <p:nvPr/>
        </p:nvSpPr>
        <p:spPr>
          <a:xfrm>
            <a:off x="2809461" y="3091233"/>
            <a:ext cx="914400" cy="274320"/>
          </a:xfrm>
          <a:prstGeom prst="rect">
            <a:avLst/>
          </a:prstGeom>
          <a:solidFill>
            <a:srgbClr val="FFDC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سرویس‌ها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7616D-2BAE-86E9-44A5-DC681501498A}"/>
              </a:ext>
            </a:extLst>
          </p:cNvPr>
          <p:cNvSpPr txBox="1"/>
          <p:nvPr/>
        </p:nvSpPr>
        <p:spPr>
          <a:xfrm>
            <a:off x="1834914" y="3091232"/>
            <a:ext cx="914400" cy="274320"/>
          </a:xfrm>
          <a:prstGeom prst="rect">
            <a:avLst/>
          </a:prstGeom>
          <a:solidFill>
            <a:srgbClr val="FFDC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اشتراک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A9E7F-C033-72FA-17A9-A1BEAD424A53}"/>
              </a:ext>
            </a:extLst>
          </p:cNvPr>
          <p:cNvSpPr txBox="1"/>
          <p:nvPr/>
        </p:nvSpPr>
        <p:spPr>
          <a:xfrm>
            <a:off x="829785" y="3091232"/>
            <a:ext cx="929102" cy="246221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کاهش ناسازگاری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48CECE-A5CA-FE9C-33CB-4B554A9B6E0E}"/>
              </a:ext>
            </a:extLst>
          </p:cNvPr>
          <p:cNvSpPr/>
          <p:nvPr/>
        </p:nvSpPr>
        <p:spPr>
          <a:xfrm>
            <a:off x="821621" y="2776330"/>
            <a:ext cx="3922776" cy="234905"/>
          </a:xfrm>
          <a:prstGeom prst="roundRect">
            <a:avLst/>
          </a:prstGeom>
          <a:solidFill>
            <a:srgbClr val="FED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00" dirty="0">
                <a:cs typeface="B Nazanin" panose="00000400000000000000" pitchFamily="2" charset="-78"/>
              </a:rPr>
              <a:t>زیرساخت پیام ‌رسانی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B1439-440F-8625-6DA2-F91849EB621E}"/>
              </a:ext>
            </a:extLst>
          </p:cNvPr>
          <p:cNvSpPr txBox="1"/>
          <p:nvPr/>
        </p:nvSpPr>
        <p:spPr>
          <a:xfrm>
            <a:off x="2140226" y="475740"/>
            <a:ext cx="1636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E0DDDB"/>
                </a:solidFill>
                <a:cs typeface="B Nazanin" panose="00000400000000000000" pitchFamily="2" charset="-78"/>
              </a:rPr>
              <a:t>RIC</a:t>
            </a:r>
            <a:r>
              <a:rPr lang="fa-IR" sz="1200" dirty="0">
                <a:solidFill>
                  <a:srgbClr val="E0DDDB"/>
                </a:solidFill>
                <a:cs typeface="B Nazanin" panose="00000400000000000000" pitchFamily="2" charset="-78"/>
              </a:rPr>
              <a:t>های غیر بلادرنگ</a:t>
            </a:r>
            <a:endParaRPr lang="en-US" sz="12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4C6CB7-9721-B8FC-F256-B96651496E95}"/>
              </a:ext>
            </a:extLst>
          </p:cNvPr>
          <p:cNvSpPr/>
          <p:nvPr/>
        </p:nvSpPr>
        <p:spPr>
          <a:xfrm rot="16200000">
            <a:off x="3759822" y="2725305"/>
            <a:ext cx="2275221" cy="225287"/>
          </a:xfrm>
          <a:prstGeom prst="roundRect">
            <a:avLst/>
          </a:prstGeom>
          <a:solidFill>
            <a:srgbClr val="ED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فعالسازی واسط‌ها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C6F1A-CF6F-07A4-1DAB-FFEEE8031B28}"/>
              </a:ext>
            </a:extLst>
          </p:cNvPr>
          <p:cNvSpPr txBox="1"/>
          <p:nvPr/>
        </p:nvSpPr>
        <p:spPr>
          <a:xfrm>
            <a:off x="2322228" y="1364547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8B758-D2D6-8151-85F7-C919F606DACA}"/>
              </a:ext>
            </a:extLst>
          </p:cNvPr>
          <p:cNvSpPr txBox="1"/>
          <p:nvPr/>
        </p:nvSpPr>
        <p:spPr>
          <a:xfrm>
            <a:off x="996998" y="1364547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57B31-4592-1785-1155-766E63E5C703}"/>
              </a:ext>
            </a:extLst>
          </p:cNvPr>
          <p:cNvSpPr txBox="1"/>
          <p:nvPr/>
        </p:nvSpPr>
        <p:spPr>
          <a:xfrm>
            <a:off x="1516719" y="265382"/>
            <a:ext cx="2759346" cy="182880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مدیریت سرویس و همگام‌سازی (</a:t>
            </a:r>
            <a:r>
              <a:rPr lang="en-US" sz="1100" dirty="0">
                <a:solidFill>
                  <a:srgbClr val="E0DDDB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96F87C-B6D3-883C-1204-067BFFD7CC03}"/>
              </a:ext>
            </a:extLst>
          </p:cNvPr>
          <p:cNvSpPr txBox="1"/>
          <p:nvPr/>
        </p:nvSpPr>
        <p:spPr>
          <a:xfrm>
            <a:off x="3383319" y="1287602"/>
            <a:ext cx="1700463" cy="430887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واسط‌های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 تقریبا بلادرنگ</a:t>
            </a:r>
          </a:p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برای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xApp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44BCE2-43BC-5313-D874-68B3AC8D2A30}"/>
              </a:ext>
            </a:extLst>
          </p:cNvPr>
          <p:cNvSpPr txBox="1"/>
          <p:nvPr/>
        </p:nvSpPr>
        <p:spPr>
          <a:xfrm>
            <a:off x="1246398" y="3757610"/>
            <a:ext cx="1118236" cy="182880"/>
          </a:xfrm>
          <a:prstGeom prst="rect">
            <a:avLst/>
          </a:prstGeom>
          <a:solidFill>
            <a:srgbClr val="776E68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پایگاه داده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4554142-5305-C055-690A-97BC429BD010}"/>
              </a:ext>
            </a:extLst>
          </p:cNvPr>
          <p:cNvSpPr/>
          <p:nvPr/>
        </p:nvSpPr>
        <p:spPr>
          <a:xfrm>
            <a:off x="824758" y="3431392"/>
            <a:ext cx="2003304" cy="244305"/>
          </a:xfrm>
          <a:custGeom>
            <a:avLst/>
            <a:gdLst>
              <a:gd name="connsiteX0" fmla="*/ 0 w 2003304"/>
              <a:gd name="connsiteY0" fmla="*/ 244305 h 244305"/>
              <a:gd name="connsiteX1" fmla="*/ 0 w 2003304"/>
              <a:gd name="connsiteY1" fmla="*/ 55841 h 244305"/>
              <a:gd name="connsiteX2" fmla="*/ 48861 w 2003304"/>
              <a:gd name="connsiteY2" fmla="*/ 0 h 244305"/>
              <a:gd name="connsiteX3" fmla="*/ 1954443 w 2003304"/>
              <a:gd name="connsiteY3" fmla="*/ 6980 h 244305"/>
              <a:gd name="connsiteX4" fmla="*/ 1996324 w 2003304"/>
              <a:gd name="connsiteY4" fmla="*/ 55841 h 244305"/>
              <a:gd name="connsiteX5" fmla="*/ 2003304 w 2003304"/>
              <a:gd name="connsiteY5" fmla="*/ 244305 h 244305"/>
              <a:gd name="connsiteX6" fmla="*/ 1661276 w 2003304"/>
              <a:gd name="connsiteY6" fmla="*/ 202424 h 244305"/>
              <a:gd name="connsiteX7" fmla="*/ 1514693 w 2003304"/>
              <a:gd name="connsiteY7" fmla="*/ 202424 h 244305"/>
              <a:gd name="connsiteX8" fmla="*/ 1200586 w 2003304"/>
              <a:gd name="connsiteY8" fmla="*/ 202424 h 244305"/>
              <a:gd name="connsiteX9" fmla="*/ 663114 w 2003304"/>
              <a:gd name="connsiteY9" fmla="*/ 202424 h 244305"/>
              <a:gd name="connsiteX10" fmla="*/ 349007 w 2003304"/>
              <a:gd name="connsiteY10" fmla="*/ 216385 h 244305"/>
              <a:gd name="connsiteX11" fmla="*/ 146583 w 2003304"/>
              <a:gd name="connsiteY11" fmla="*/ 216385 h 244305"/>
              <a:gd name="connsiteX12" fmla="*/ 0 w 2003304"/>
              <a:gd name="connsiteY12" fmla="*/ 244305 h 24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3304" h="244305">
                <a:moveTo>
                  <a:pt x="0" y="244305"/>
                </a:moveTo>
                <a:lnTo>
                  <a:pt x="0" y="55841"/>
                </a:lnTo>
                <a:lnTo>
                  <a:pt x="48861" y="0"/>
                </a:lnTo>
                <a:lnTo>
                  <a:pt x="1954443" y="6980"/>
                </a:lnTo>
                <a:lnTo>
                  <a:pt x="1996324" y="55841"/>
                </a:lnTo>
                <a:lnTo>
                  <a:pt x="2003304" y="244305"/>
                </a:lnTo>
                <a:lnTo>
                  <a:pt x="1661276" y="202424"/>
                </a:lnTo>
                <a:lnTo>
                  <a:pt x="1514693" y="202424"/>
                </a:lnTo>
                <a:lnTo>
                  <a:pt x="1200586" y="202424"/>
                </a:lnTo>
                <a:lnTo>
                  <a:pt x="663114" y="202424"/>
                </a:lnTo>
                <a:lnTo>
                  <a:pt x="349007" y="216385"/>
                </a:lnTo>
                <a:lnTo>
                  <a:pt x="146583" y="216385"/>
                </a:lnTo>
                <a:lnTo>
                  <a:pt x="0" y="244305"/>
                </a:lnTo>
                <a:close/>
              </a:path>
            </a:pathLst>
          </a:custGeom>
          <a:solidFill>
            <a:srgbClr val="766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B9AC8B-E4E1-E8F1-4D8B-CE0B0AAB3B69}"/>
              </a:ext>
            </a:extLst>
          </p:cNvPr>
          <p:cNvSpPr txBox="1"/>
          <p:nvPr/>
        </p:nvSpPr>
        <p:spPr>
          <a:xfrm>
            <a:off x="1306355" y="3441655"/>
            <a:ext cx="1040110" cy="182880"/>
          </a:xfrm>
          <a:prstGeom prst="rect">
            <a:avLst/>
          </a:prstGeom>
          <a:solidFill>
            <a:srgbClr val="766D66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050" dirty="0">
                <a:solidFill>
                  <a:schemeClr val="bg1"/>
                </a:solidFill>
                <a:cs typeface="B Nazanin" panose="00000400000000000000" pitchFamily="2" charset="-78"/>
              </a:rPr>
              <a:t>لایه داده اشتراکی</a:t>
            </a:r>
            <a:endParaRPr lang="en-US" sz="105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4" name="Google Shape;297;p28">
            <a:extLst>
              <a:ext uri="{FF2B5EF4-FFF2-40B4-BE49-F238E27FC236}">
                <a16:creationId xmlns:a16="http://schemas.microsoft.com/office/drawing/2014/main" id="{0B9DC50A-D1B8-05E6-B75E-1A162CF684C4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F30CD1-318F-F3C3-24ED-DA90C50FF75A}"/>
              </a:ext>
            </a:extLst>
          </p:cNvPr>
          <p:cNvSpPr txBox="1"/>
          <p:nvPr/>
        </p:nvSpPr>
        <p:spPr>
          <a:xfrm>
            <a:off x="5701985" y="1077512"/>
            <a:ext cx="2893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ذخیره اطلاعات گره‌های </a:t>
            </a:r>
            <a:r>
              <a:rPr lang="en-US" dirty="0">
                <a:cs typeface="B Nazanin" panose="00000400000000000000" pitchFamily="2" charset="-78"/>
              </a:rPr>
              <a:t>E2</a:t>
            </a:r>
            <a:r>
              <a:rPr lang="fa-IR" dirty="0">
                <a:cs typeface="B Nazanin" panose="00000400000000000000" pitchFamily="2" charset="-78"/>
              </a:rPr>
              <a:t> و </a:t>
            </a:r>
            <a:r>
              <a:rPr lang="en-US" dirty="0">
                <a:cs typeface="B Nazanin" panose="00000400000000000000" pitchFamily="2" charset="-78"/>
              </a:rPr>
              <a:t>UE</a:t>
            </a:r>
            <a:r>
              <a:rPr lang="fa-IR" dirty="0">
                <a:cs typeface="B Nazanin" panose="00000400000000000000" pitchFamily="2" charset="-78"/>
              </a:rPr>
              <a:t>های متصل به </a:t>
            </a:r>
            <a:r>
              <a:rPr lang="en-US" dirty="0">
                <a:cs typeface="B Nazanin" panose="00000400000000000000" pitchFamily="2" charset="-78"/>
              </a:rPr>
              <a:t>RAN</a:t>
            </a:r>
          </a:p>
          <a:p>
            <a:pPr marL="285750" indent="-28575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B Nazanin" panose="00000400000000000000" pitchFamily="2" charset="-78"/>
            </a:endParaRPr>
          </a:p>
          <a:p>
            <a:pPr marL="285750" indent="-28575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اتصال به پایگاه داده از طریق لایه داده اشتراکی</a:t>
            </a:r>
            <a:endParaRPr 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44" y="145142"/>
            <a:ext cx="4678349" cy="459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5227049" y="393600"/>
            <a:ext cx="3368251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2420" dirty="0">
                <a:latin typeface="Times New Roman" panose="02020603050405020304" pitchFamily="18" charset="0"/>
                <a:ea typeface="Vazirmatn"/>
                <a:cs typeface="B Nazanin" panose="00000400000000000000" pitchFamily="2" charset="-78"/>
                <a:sym typeface="Vazirmatn"/>
              </a:rPr>
              <a:t>زیرساخت پیام‌رسانی</a:t>
            </a:r>
            <a:endParaRPr sz="2420" dirty="0">
              <a:latin typeface="Times New Roman" panose="02020603050405020304" pitchFamily="18" charset="0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5444C-2880-0F2A-67CE-EB0A46EA133F}"/>
              </a:ext>
            </a:extLst>
          </p:cNvPr>
          <p:cNvSpPr txBox="1"/>
          <p:nvPr/>
        </p:nvSpPr>
        <p:spPr>
          <a:xfrm>
            <a:off x="5101199" y="1364401"/>
            <a:ext cx="3494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solidFill>
                  <a:schemeClr val="bg2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عملکردهای کلیدی این بخش:</a:t>
            </a:r>
          </a:p>
          <a:p>
            <a:pPr algn="r" rtl="1"/>
            <a:endParaRPr lang="fa-IR" dirty="0">
              <a:solidFill>
                <a:schemeClr val="bg2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2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ثبت، کشف و حذف اجزا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2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2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ارسال و دریافت پیام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2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2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مسیریابی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3" name="Google Shape;299;p28">
            <a:extLst>
              <a:ext uri="{FF2B5EF4-FFF2-40B4-BE49-F238E27FC236}">
                <a16:creationId xmlns:a16="http://schemas.microsoft.com/office/drawing/2014/main" id="{B968BAA0-0059-967F-4D58-0EB189C3E19B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298;p28">
            <a:extLst>
              <a:ext uri="{FF2B5EF4-FFF2-40B4-BE49-F238E27FC236}">
                <a16:creationId xmlns:a16="http://schemas.microsoft.com/office/drawing/2014/main" id="{686E643B-16D5-5DBF-F549-A875EE146AE1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45" name="Google Shape;300;p28">
            <a:extLst>
              <a:ext uri="{FF2B5EF4-FFF2-40B4-BE49-F238E27FC236}">
                <a16:creationId xmlns:a16="http://schemas.microsoft.com/office/drawing/2014/main" id="{A5DC7A90-A9D2-20F8-B8E1-A8E50EDD48F7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46" name="Google Shape;301;p28">
            <a:extLst>
              <a:ext uri="{FF2B5EF4-FFF2-40B4-BE49-F238E27FC236}">
                <a16:creationId xmlns:a16="http://schemas.microsoft.com/office/drawing/2014/main" id="{353B35C0-2AF7-B571-51D7-031A971470C8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47" name="Google Shape;302;p28">
            <a:extLst>
              <a:ext uri="{FF2B5EF4-FFF2-40B4-BE49-F238E27FC236}">
                <a16:creationId xmlns:a16="http://schemas.microsoft.com/office/drawing/2014/main" id="{7C3DA559-9B7B-CA8E-771B-49EFB63D2D63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1036BF-F6CB-0D98-4346-8C494974EE25}"/>
              </a:ext>
            </a:extLst>
          </p:cNvPr>
          <p:cNvSpPr/>
          <p:nvPr/>
        </p:nvSpPr>
        <p:spPr>
          <a:xfrm>
            <a:off x="633583" y="4361600"/>
            <a:ext cx="4525618" cy="274320"/>
          </a:xfrm>
          <a:prstGeom prst="roundRect">
            <a:avLst>
              <a:gd name="adj" fmla="val 24296"/>
            </a:avLst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>
                <a:solidFill>
                  <a:srgbClr val="D7D4D3"/>
                </a:solidFill>
                <a:cs typeface="B Nazanin" panose="00000400000000000000" pitchFamily="2" charset="-78"/>
              </a:rPr>
              <a:t>گره‌های </a:t>
            </a:r>
            <a:r>
              <a:rPr lang="en-US" sz="1200" dirty="0">
                <a:solidFill>
                  <a:srgbClr val="D7D4D3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8A490-B88D-AF42-AEE3-B2D8455163CD}"/>
              </a:ext>
            </a:extLst>
          </p:cNvPr>
          <p:cNvSpPr txBox="1"/>
          <p:nvPr/>
        </p:nvSpPr>
        <p:spPr>
          <a:xfrm>
            <a:off x="3612314" y="3566044"/>
            <a:ext cx="945438" cy="276999"/>
          </a:xfrm>
          <a:prstGeom prst="rect">
            <a:avLst/>
          </a:prstGeom>
          <a:solidFill>
            <a:srgbClr val="FFD6C4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E39AE-1CFA-086B-628B-E11A704CBD80}"/>
              </a:ext>
            </a:extLst>
          </p:cNvPr>
          <p:cNvSpPr txBox="1"/>
          <p:nvPr/>
        </p:nvSpPr>
        <p:spPr>
          <a:xfrm>
            <a:off x="3848760" y="3057837"/>
            <a:ext cx="708992" cy="307777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امنیت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17CA2-92A7-815F-0DFF-9D2CC1EC5F11}"/>
              </a:ext>
            </a:extLst>
          </p:cNvPr>
          <p:cNvSpPr txBox="1"/>
          <p:nvPr/>
        </p:nvSpPr>
        <p:spPr>
          <a:xfrm>
            <a:off x="2809461" y="3091233"/>
            <a:ext cx="914400" cy="274320"/>
          </a:xfrm>
          <a:prstGeom prst="rect">
            <a:avLst/>
          </a:prstGeom>
          <a:solidFill>
            <a:srgbClr val="FFDC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سرویس‌ها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A7E2F-8EAB-6B6B-5458-5222A1C236D0}"/>
              </a:ext>
            </a:extLst>
          </p:cNvPr>
          <p:cNvSpPr txBox="1"/>
          <p:nvPr/>
        </p:nvSpPr>
        <p:spPr>
          <a:xfrm>
            <a:off x="1834914" y="3099396"/>
            <a:ext cx="914400" cy="274320"/>
          </a:xfrm>
          <a:prstGeom prst="rect">
            <a:avLst/>
          </a:prstGeom>
          <a:solidFill>
            <a:srgbClr val="FEDDD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اشتراک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DA97-C78A-D626-2CD8-05063FE66801}"/>
              </a:ext>
            </a:extLst>
          </p:cNvPr>
          <p:cNvSpPr txBox="1"/>
          <p:nvPr/>
        </p:nvSpPr>
        <p:spPr>
          <a:xfrm>
            <a:off x="829785" y="3099396"/>
            <a:ext cx="929102" cy="246221"/>
          </a:xfrm>
          <a:prstGeom prst="rect">
            <a:avLst/>
          </a:prstGeom>
          <a:solidFill>
            <a:srgbClr val="FEDD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کاهش ناسازگاری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228F4-AE9D-9649-8755-C3DEBC19C8D1}"/>
              </a:ext>
            </a:extLst>
          </p:cNvPr>
          <p:cNvSpPr txBox="1"/>
          <p:nvPr/>
        </p:nvSpPr>
        <p:spPr>
          <a:xfrm>
            <a:off x="2140226" y="475740"/>
            <a:ext cx="1636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E0DDDB"/>
                </a:solidFill>
                <a:cs typeface="B Nazanin" panose="00000400000000000000" pitchFamily="2" charset="-78"/>
              </a:rPr>
              <a:t>RIC</a:t>
            </a:r>
            <a:r>
              <a:rPr lang="fa-IR" sz="1200" dirty="0">
                <a:solidFill>
                  <a:srgbClr val="E0DDDB"/>
                </a:solidFill>
                <a:cs typeface="B Nazanin" panose="00000400000000000000" pitchFamily="2" charset="-78"/>
              </a:rPr>
              <a:t>های غیر بلادرنگ</a:t>
            </a:r>
            <a:endParaRPr lang="en-US" sz="12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AA30CD-9CA0-1FEF-6541-9B4E713162D6}"/>
              </a:ext>
            </a:extLst>
          </p:cNvPr>
          <p:cNvSpPr/>
          <p:nvPr/>
        </p:nvSpPr>
        <p:spPr>
          <a:xfrm rot="16200000">
            <a:off x="3759822" y="2725305"/>
            <a:ext cx="2275221" cy="225287"/>
          </a:xfrm>
          <a:prstGeom prst="roundRect">
            <a:avLst/>
          </a:prstGeom>
          <a:solidFill>
            <a:srgbClr val="ED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فعالسازی واسط‌ها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D54B6-947A-EBB6-E28B-6080C20BF7F5}"/>
              </a:ext>
            </a:extLst>
          </p:cNvPr>
          <p:cNvSpPr txBox="1"/>
          <p:nvPr/>
        </p:nvSpPr>
        <p:spPr>
          <a:xfrm>
            <a:off x="2322228" y="1364547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32570-D089-F297-04B3-2DD36285165C}"/>
              </a:ext>
            </a:extLst>
          </p:cNvPr>
          <p:cNvSpPr txBox="1"/>
          <p:nvPr/>
        </p:nvSpPr>
        <p:spPr>
          <a:xfrm>
            <a:off x="996998" y="1364547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B0826-8A23-F536-FC9F-524948258917}"/>
              </a:ext>
            </a:extLst>
          </p:cNvPr>
          <p:cNvSpPr txBox="1"/>
          <p:nvPr/>
        </p:nvSpPr>
        <p:spPr>
          <a:xfrm>
            <a:off x="1516719" y="265382"/>
            <a:ext cx="2759346" cy="182880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مدیریت سرویس و همگام‌سازی (</a:t>
            </a:r>
            <a:r>
              <a:rPr lang="en-US" sz="1100" dirty="0">
                <a:solidFill>
                  <a:srgbClr val="E0DDDB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27598-10E7-FE0E-F1B1-1DC3614B1187}"/>
              </a:ext>
            </a:extLst>
          </p:cNvPr>
          <p:cNvSpPr txBox="1"/>
          <p:nvPr/>
        </p:nvSpPr>
        <p:spPr>
          <a:xfrm>
            <a:off x="3405644" y="1287602"/>
            <a:ext cx="1700463" cy="430887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واسط‌های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 تقریبا بلادرنگ</a:t>
            </a:r>
          </a:p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برای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xApp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6D46D-2E09-462E-3E58-9B5B7F56B821}"/>
              </a:ext>
            </a:extLst>
          </p:cNvPr>
          <p:cNvSpPr txBox="1"/>
          <p:nvPr/>
        </p:nvSpPr>
        <p:spPr>
          <a:xfrm>
            <a:off x="1246398" y="3757610"/>
            <a:ext cx="1118236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پایگاه داده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2580B-64B6-809E-667C-BE21EEE8059D}"/>
              </a:ext>
            </a:extLst>
          </p:cNvPr>
          <p:cNvSpPr txBox="1"/>
          <p:nvPr/>
        </p:nvSpPr>
        <p:spPr>
          <a:xfrm>
            <a:off x="1296632" y="3453151"/>
            <a:ext cx="1040110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050" dirty="0">
                <a:solidFill>
                  <a:schemeClr val="bg1"/>
                </a:solidFill>
                <a:cs typeface="B Nazanin" panose="00000400000000000000" pitchFamily="2" charset="-78"/>
              </a:rPr>
              <a:t>لایه داده اشتراکی</a:t>
            </a:r>
            <a:endParaRPr lang="en-US" sz="105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772601-1388-EBE9-C67F-37696489C324}"/>
              </a:ext>
            </a:extLst>
          </p:cNvPr>
          <p:cNvSpPr/>
          <p:nvPr/>
        </p:nvSpPr>
        <p:spPr>
          <a:xfrm>
            <a:off x="816452" y="2786755"/>
            <a:ext cx="3922776" cy="234905"/>
          </a:xfrm>
          <a:prstGeom prst="roundRect">
            <a:avLst/>
          </a:prstGeom>
          <a:solidFill>
            <a:srgbClr val="FD8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00" dirty="0">
                <a:cs typeface="B Nazanin" panose="00000400000000000000" pitchFamily="2" charset="-78"/>
              </a:rPr>
              <a:t>زیرساخت پیام ‌رسانی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9" name="Google Shape;297;p28">
            <a:extLst>
              <a:ext uri="{FF2B5EF4-FFF2-40B4-BE49-F238E27FC236}">
                <a16:creationId xmlns:a16="http://schemas.microsoft.com/office/drawing/2014/main" id="{E3BDE6DD-0E43-B4C1-54CA-D0261C941F9C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30" y="152410"/>
            <a:ext cx="4735080" cy="459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5393621" y="347094"/>
            <a:ext cx="3205749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مدیریت اشتراک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22" name="Google Shape;299;p28">
            <a:extLst>
              <a:ext uri="{FF2B5EF4-FFF2-40B4-BE49-F238E27FC236}">
                <a16:creationId xmlns:a16="http://schemas.microsoft.com/office/drawing/2014/main" id="{31F8F3B0-9DE3-01C4-8095-89B69E1BEF08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98;p28">
            <a:extLst>
              <a:ext uri="{FF2B5EF4-FFF2-40B4-BE49-F238E27FC236}">
                <a16:creationId xmlns:a16="http://schemas.microsoft.com/office/drawing/2014/main" id="{FE2D74B0-57FE-7B16-E4D4-E0F697D34F0D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24" name="Google Shape;300;p28">
            <a:extLst>
              <a:ext uri="{FF2B5EF4-FFF2-40B4-BE49-F238E27FC236}">
                <a16:creationId xmlns:a16="http://schemas.microsoft.com/office/drawing/2014/main" id="{768AAF78-D481-37F7-E91E-9A2738A403C7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25" name="Google Shape;301;p28">
            <a:extLst>
              <a:ext uri="{FF2B5EF4-FFF2-40B4-BE49-F238E27FC236}">
                <a16:creationId xmlns:a16="http://schemas.microsoft.com/office/drawing/2014/main" id="{F6596FD8-DB69-F0B0-9422-0A9D670E9C6D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26" name="Google Shape;302;p28">
            <a:extLst>
              <a:ext uri="{FF2B5EF4-FFF2-40B4-BE49-F238E27FC236}">
                <a16:creationId xmlns:a16="http://schemas.microsoft.com/office/drawing/2014/main" id="{CD9C549A-12DE-DFD0-1CF3-24CFB6F4B133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BB21D4-5371-7471-FE29-E88207BD3608}"/>
              </a:ext>
            </a:extLst>
          </p:cNvPr>
          <p:cNvSpPr/>
          <p:nvPr/>
        </p:nvSpPr>
        <p:spPr>
          <a:xfrm>
            <a:off x="633583" y="4361600"/>
            <a:ext cx="4525618" cy="274320"/>
          </a:xfrm>
          <a:prstGeom prst="roundRect">
            <a:avLst>
              <a:gd name="adj" fmla="val 24296"/>
            </a:avLst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>
                <a:solidFill>
                  <a:srgbClr val="D7D4D3"/>
                </a:solidFill>
                <a:cs typeface="B Nazanin" panose="00000400000000000000" pitchFamily="2" charset="-78"/>
              </a:rPr>
              <a:t>گره‌های </a:t>
            </a:r>
            <a:r>
              <a:rPr lang="en-US" sz="1200" dirty="0">
                <a:solidFill>
                  <a:srgbClr val="D7D4D3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66AA1-6A4D-7C21-B56A-A9A18297F4F9}"/>
              </a:ext>
            </a:extLst>
          </p:cNvPr>
          <p:cNvSpPr txBox="1"/>
          <p:nvPr/>
        </p:nvSpPr>
        <p:spPr>
          <a:xfrm>
            <a:off x="3612314" y="3566044"/>
            <a:ext cx="945438" cy="276999"/>
          </a:xfrm>
          <a:prstGeom prst="rect">
            <a:avLst/>
          </a:prstGeom>
          <a:solidFill>
            <a:srgbClr val="FFD5C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3401E-E143-E2F3-55AA-DC5070B51DE8}"/>
              </a:ext>
            </a:extLst>
          </p:cNvPr>
          <p:cNvSpPr txBox="1"/>
          <p:nvPr/>
        </p:nvSpPr>
        <p:spPr>
          <a:xfrm>
            <a:off x="3848760" y="3057837"/>
            <a:ext cx="708992" cy="307777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امنیت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69DD7-D72F-7A2D-BC76-B91B5542EF76}"/>
              </a:ext>
            </a:extLst>
          </p:cNvPr>
          <p:cNvSpPr txBox="1"/>
          <p:nvPr/>
        </p:nvSpPr>
        <p:spPr>
          <a:xfrm>
            <a:off x="2809461" y="3091233"/>
            <a:ext cx="914400" cy="274320"/>
          </a:xfrm>
          <a:prstGeom prst="rect">
            <a:avLst/>
          </a:prstGeom>
          <a:solidFill>
            <a:srgbClr val="FEDD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سرویس‌ها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E2B99-A114-E3F9-600B-FD09368222FE}"/>
              </a:ext>
            </a:extLst>
          </p:cNvPr>
          <p:cNvSpPr txBox="1"/>
          <p:nvPr/>
        </p:nvSpPr>
        <p:spPr>
          <a:xfrm>
            <a:off x="829785" y="3099396"/>
            <a:ext cx="929102" cy="246221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کاهش ناسازگاری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6A99A9-DEBF-19E8-9623-8A2912A4BBAE}"/>
              </a:ext>
            </a:extLst>
          </p:cNvPr>
          <p:cNvSpPr/>
          <p:nvPr/>
        </p:nvSpPr>
        <p:spPr>
          <a:xfrm>
            <a:off x="808014" y="2783587"/>
            <a:ext cx="3922776" cy="234905"/>
          </a:xfrm>
          <a:prstGeom prst="roundRect">
            <a:avLst/>
          </a:prstGeom>
          <a:solidFill>
            <a:srgbClr val="FED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00" dirty="0">
                <a:cs typeface="B Nazanin" panose="00000400000000000000" pitchFamily="2" charset="-78"/>
              </a:rPr>
              <a:t>زیرساخت پیام ‌رسانی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0ED88-9D67-B8E9-0D85-315736D63A0A}"/>
              </a:ext>
            </a:extLst>
          </p:cNvPr>
          <p:cNvSpPr txBox="1"/>
          <p:nvPr/>
        </p:nvSpPr>
        <p:spPr>
          <a:xfrm>
            <a:off x="2140226" y="492068"/>
            <a:ext cx="1636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E0DDDB"/>
                </a:solidFill>
                <a:cs typeface="B Nazanin" panose="00000400000000000000" pitchFamily="2" charset="-78"/>
              </a:rPr>
              <a:t>RIC</a:t>
            </a:r>
            <a:r>
              <a:rPr lang="fa-IR" sz="1200" dirty="0">
                <a:solidFill>
                  <a:srgbClr val="E0DDDB"/>
                </a:solidFill>
                <a:cs typeface="B Nazanin" panose="00000400000000000000" pitchFamily="2" charset="-78"/>
              </a:rPr>
              <a:t>های غیر بلادرنگ</a:t>
            </a:r>
            <a:endParaRPr lang="en-US" sz="12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CCA776-5BA1-721C-D02D-DA09EE720BA1}"/>
              </a:ext>
            </a:extLst>
          </p:cNvPr>
          <p:cNvSpPr/>
          <p:nvPr/>
        </p:nvSpPr>
        <p:spPr>
          <a:xfrm rot="16200000">
            <a:off x="3759822" y="2725305"/>
            <a:ext cx="2275221" cy="225287"/>
          </a:xfrm>
          <a:prstGeom prst="roundRect">
            <a:avLst/>
          </a:prstGeom>
          <a:solidFill>
            <a:srgbClr val="ED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فعالسازی واسط‌ها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2780E-9E85-C878-F410-CF1F5BE66994}"/>
              </a:ext>
            </a:extLst>
          </p:cNvPr>
          <p:cNvSpPr txBox="1"/>
          <p:nvPr/>
        </p:nvSpPr>
        <p:spPr>
          <a:xfrm>
            <a:off x="2322228" y="1364547"/>
            <a:ext cx="945438" cy="276999"/>
          </a:xfrm>
          <a:prstGeom prst="rect">
            <a:avLst/>
          </a:prstGeom>
          <a:solidFill>
            <a:srgbClr val="FFD6C7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A91F-F9B7-E8D7-293D-DEF7D3F4E5C7}"/>
              </a:ext>
            </a:extLst>
          </p:cNvPr>
          <p:cNvSpPr txBox="1"/>
          <p:nvPr/>
        </p:nvSpPr>
        <p:spPr>
          <a:xfrm>
            <a:off x="996998" y="1364547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57EAEC-0C63-A6B6-C399-BCF0108E4FC3}"/>
              </a:ext>
            </a:extLst>
          </p:cNvPr>
          <p:cNvSpPr txBox="1"/>
          <p:nvPr/>
        </p:nvSpPr>
        <p:spPr>
          <a:xfrm>
            <a:off x="1516719" y="281710"/>
            <a:ext cx="2759346" cy="182880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مدیریت سرویس و همگام‌سازی (</a:t>
            </a:r>
            <a:r>
              <a:rPr lang="en-US" sz="1100" dirty="0">
                <a:solidFill>
                  <a:srgbClr val="E0DDDB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2E371-2C98-37D4-1AFB-5767CA7E5FA3}"/>
              </a:ext>
            </a:extLst>
          </p:cNvPr>
          <p:cNvSpPr txBox="1"/>
          <p:nvPr/>
        </p:nvSpPr>
        <p:spPr>
          <a:xfrm>
            <a:off x="3405644" y="1287602"/>
            <a:ext cx="1700463" cy="430887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واسط‌های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 تقریبا بلادرنگ</a:t>
            </a:r>
          </a:p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برای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xApp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7CF4B-A9F8-F99E-EF82-6C020024F5B4}"/>
              </a:ext>
            </a:extLst>
          </p:cNvPr>
          <p:cNvSpPr txBox="1"/>
          <p:nvPr/>
        </p:nvSpPr>
        <p:spPr>
          <a:xfrm>
            <a:off x="1246398" y="3757610"/>
            <a:ext cx="1118236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پایگاه داده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C32318-6798-0DB0-6ACC-9394347AA390}"/>
              </a:ext>
            </a:extLst>
          </p:cNvPr>
          <p:cNvSpPr txBox="1"/>
          <p:nvPr/>
        </p:nvSpPr>
        <p:spPr>
          <a:xfrm>
            <a:off x="1296632" y="3438637"/>
            <a:ext cx="1040110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050" dirty="0">
                <a:solidFill>
                  <a:schemeClr val="bg1"/>
                </a:solidFill>
                <a:cs typeface="B Nazanin" panose="00000400000000000000" pitchFamily="2" charset="-78"/>
              </a:rPr>
              <a:t>لایه داده اشتراکی</a:t>
            </a:r>
            <a:endParaRPr lang="en-US" sz="105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79FD9-4F63-61FD-7BB4-6887D3CEAB1E}"/>
              </a:ext>
            </a:extLst>
          </p:cNvPr>
          <p:cNvSpPr txBox="1"/>
          <p:nvPr/>
        </p:nvSpPr>
        <p:spPr>
          <a:xfrm>
            <a:off x="1816687" y="3092417"/>
            <a:ext cx="914400" cy="274320"/>
          </a:xfrm>
          <a:prstGeom prst="rect">
            <a:avLst/>
          </a:prstGeom>
          <a:solidFill>
            <a:srgbClr val="FE875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اشتراک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Google Shape;297;p28">
            <a:extLst>
              <a:ext uri="{FF2B5EF4-FFF2-40B4-BE49-F238E27FC236}">
                <a16:creationId xmlns:a16="http://schemas.microsoft.com/office/drawing/2014/main" id="{18D1564A-F5D7-9191-8C06-65C1375DFAAB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F1EF54-BC8C-E283-AF40-E614B7387FAB}"/>
              </a:ext>
            </a:extLst>
          </p:cNvPr>
          <p:cNvSpPr txBox="1"/>
          <p:nvPr/>
        </p:nvSpPr>
        <p:spPr>
          <a:xfrm>
            <a:off x="5506747" y="1076694"/>
            <a:ext cx="30926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کنترل دسترسی </a:t>
            </a:r>
            <a:r>
              <a:rPr lang="en-US" dirty="0" err="1">
                <a:cs typeface="B Nazanin" panose="00000400000000000000" pitchFamily="2" charset="-78"/>
              </a:rPr>
              <a:t>xApp</a:t>
            </a:r>
            <a:r>
              <a:rPr lang="fa-IR" dirty="0">
                <a:cs typeface="B Nazanin" panose="00000400000000000000" pitchFamily="2" charset="-78"/>
              </a:rPr>
              <a:t>ها به گره‌های </a:t>
            </a:r>
            <a:r>
              <a:rPr lang="en-US" dirty="0">
                <a:cs typeface="B Nazanin" panose="00000400000000000000" pitchFamily="2" charset="-78"/>
              </a:rPr>
              <a:t>E2</a:t>
            </a:r>
          </a:p>
          <a:p>
            <a:pPr marL="285750" indent="-28575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B Nazanin" panose="00000400000000000000" pitchFamily="2" charset="-78"/>
            </a:endParaRPr>
          </a:p>
          <a:p>
            <a:pPr marL="285750" indent="-28575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فراهم کردن داده‌ها و توابع برای </a:t>
            </a:r>
            <a:r>
              <a:rPr lang="en-US" dirty="0" err="1">
                <a:cs typeface="B Nazanin" panose="00000400000000000000" pitchFamily="2" charset="-78"/>
              </a:rPr>
              <a:t>xApp</a:t>
            </a:r>
            <a:r>
              <a:rPr lang="fa-IR" dirty="0">
                <a:cs typeface="B Nazanin" panose="00000400000000000000" pitchFamily="2" charset="-78"/>
              </a:rPr>
              <a:t>ها توسط گره‌های </a:t>
            </a:r>
            <a:r>
              <a:rPr lang="en-US" dirty="0">
                <a:cs typeface="B Nazanin" panose="00000400000000000000" pitchFamily="2" charset="-78"/>
              </a:rPr>
              <a:t>E2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0" y="105725"/>
            <a:ext cx="4713290" cy="46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635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16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/>
          </p:nvPr>
        </p:nvSpPr>
        <p:spPr>
          <a:xfrm>
            <a:off x="5413839" y="342266"/>
            <a:ext cx="3175111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2420" dirty="0">
                <a:latin typeface="Times New Roman" panose="02020603050405020304" pitchFamily="18" charset="0"/>
                <a:ea typeface="Vazirmatn"/>
                <a:cs typeface="B Nazanin" panose="00000400000000000000" pitchFamily="2" charset="-78"/>
                <a:sym typeface="Vazirmatn"/>
              </a:rPr>
              <a:t>کاهش ناسازگاری</a:t>
            </a:r>
            <a:endParaRPr sz="2420" dirty="0">
              <a:latin typeface="Times New Roman" panose="02020603050405020304" pitchFamily="18" charset="0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069D8-ADC7-0658-5FD5-17585AE4812B}"/>
              </a:ext>
            </a:extLst>
          </p:cNvPr>
          <p:cNvSpPr txBox="1"/>
          <p:nvPr/>
        </p:nvSpPr>
        <p:spPr>
          <a:xfrm>
            <a:off x="5351939" y="1071866"/>
            <a:ext cx="31824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ناسازگاری:</a:t>
            </a:r>
          </a:p>
          <a:p>
            <a:pPr algn="r" rtl="1"/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مستقیم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غیر مستقیم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ضمنی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3" name="Google Shape;299;p28">
            <a:extLst>
              <a:ext uri="{FF2B5EF4-FFF2-40B4-BE49-F238E27FC236}">
                <a16:creationId xmlns:a16="http://schemas.microsoft.com/office/drawing/2014/main" id="{73478C9D-D99F-576E-D490-95ECA59C1792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98;p28">
            <a:extLst>
              <a:ext uri="{FF2B5EF4-FFF2-40B4-BE49-F238E27FC236}">
                <a16:creationId xmlns:a16="http://schemas.microsoft.com/office/drawing/2014/main" id="{F77C06C1-F868-093D-8554-6F58A9A8CFF6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itchFamily="2" charset="-78"/>
              <a:sym typeface="Roboto"/>
            </a:endParaRPr>
          </a:p>
        </p:txBody>
      </p:sp>
      <p:sp>
        <p:nvSpPr>
          <p:cNvPr id="25" name="Google Shape;300;p28">
            <a:extLst>
              <a:ext uri="{FF2B5EF4-FFF2-40B4-BE49-F238E27FC236}">
                <a16:creationId xmlns:a16="http://schemas.microsoft.com/office/drawing/2014/main" id="{7414E2F6-9B41-4D07-F9C2-56434390DC4F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26" name="Google Shape;301;p28">
            <a:extLst>
              <a:ext uri="{FF2B5EF4-FFF2-40B4-BE49-F238E27FC236}">
                <a16:creationId xmlns:a16="http://schemas.microsoft.com/office/drawing/2014/main" id="{7806A5EA-BE35-FE44-B6C6-0A864416A9F3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27" name="Google Shape;302;p28">
            <a:extLst>
              <a:ext uri="{FF2B5EF4-FFF2-40B4-BE49-F238E27FC236}">
                <a16:creationId xmlns:a16="http://schemas.microsoft.com/office/drawing/2014/main" id="{1FDB3101-6C7D-B90A-4E1F-ED4B41FE3124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9E533-A0C9-AEE6-511B-1DD269CA9DE3}"/>
              </a:ext>
            </a:extLst>
          </p:cNvPr>
          <p:cNvSpPr/>
          <p:nvPr/>
        </p:nvSpPr>
        <p:spPr>
          <a:xfrm>
            <a:off x="648886" y="4427745"/>
            <a:ext cx="4525618" cy="274320"/>
          </a:xfrm>
          <a:prstGeom prst="roundRect">
            <a:avLst>
              <a:gd name="adj" fmla="val 24296"/>
            </a:avLst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>
                <a:solidFill>
                  <a:srgbClr val="D7D4D3"/>
                </a:solidFill>
                <a:cs typeface="B Nazanin" panose="00000400000000000000" pitchFamily="2" charset="-78"/>
              </a:rPr>
              <a:t>گره‌های </a:t>
            </a:r>
            <a:r>
              <a:rPr lang="en-US" sz="1200" dirty="0">
                <a:solidFill>
                  <a:srgbClr val="D7D4D3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6D610-CAC8-DE2D-6F8A-67EDEAFEDDE7}"/>
              </a:ext>
            </a:extLst>
          </p:cNvPr>
          <p:cNvSpPr txBox="1"/>
          <p:nvPr/>
        </p:nvSpPr>
        <p:spPr>
          <a:xfrm>
            <a:off x="3609007" y="3620635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81AD-A587-2A98-D901-09A97272EFA2}"/>
              </a:ext>
            </a:extLst>
          </p:cNvPr>
          <p:cNvSpPr txBox="1"/>
          <p:nvPr/>
        </p:nvSpPr>
        <p:spPr>
          <a:xfrm>
            <a:off x="3863008" y="3088304"/>
            <a:ext cx="708992" cy="307777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امنیت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B19BD-33A1-FC52-54FE-9623468E070E}"/>
              </a:ext>
            </a:extLst>
          </p:cNvPr>
          <p:cNvSpPr txBox="1"/>
          <p:nvPr/>
        </p:nvSpPr>
        <p:spPr>
          <a:xfrm>
            <a:off x="2810466" y="3127054"/>
            <a:ext cx="914400" cy="274320"/>
          </a:xfrm>
          <a:prstGeom prst="rect">
            <a:avLst/>
          </a:prstGeom>
          <a:solidFill>
            <a:srgbClr val="FEDD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سرویس‌ها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C7C94-C2FA-2F29-7FB4-A3D8A80B716D}"/>
              </a:ext>
            </a:extLst>
          </p:cNvPr>
          <p:cNvSpPr txBox="1"/>
          <p:nvPr/>
        </p:nvSpPr>
        <p:spPr>
          <a:xfrm>
            <a:off x="1826995" y="3135218"/>
            <a:ext cx="914400" cy="274320"/>
          </a:xfrm>
          <a:prstGeom prst="rect">
            <a:avLst/>
          </a:prstGeom>
          <a:solidFill>
            <a:srgbClr val="FEDD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اشتراک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C678A2-AA8A-1951-4564-99D8EB8A765B}"/>
              </a:ext>
            </a:extLst>
          </p:cNvPr>
          <p:cNvSpPr/>
          <p:nvPr/>
        </p:nvSpPr>
        <p:spPr>
          <a:xfrm>
            <a:off x="796077" y="2824371"/>
            <a:ext cx="3922776" cy="234905"/>
          </a:xfrm>
          <a:prstGeom prst="roundRect">
            <a:avLst/>
          </a:prstGeom>
          <a:solidFill>
            <a:srgbClr val="FED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00" dirty="0">
                <a:cs typeface="B Nazanin" panose="00000400000000000000" pitchFamily="2" charset="-78"/>
              </a:rPr>
              <a:t>زیرساخت پیام ‌رسانی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88DB6-F5CC-6D92-3FBA-9DE2031B7DB6}"/>
              </a:ext>
            </a:extLst>
          </p:cNvPr>
          <p:cNvSpPr txBox="1"/>
          <p:nvPr/>
        </p:nvSpPr>
        <p:spPr>
          <a:xfrm>
            <a:off x="2140226" y="475740"/>
            <a:ext cx="1636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E0DDDB"/>
                </a:solidFill>
                <a:cs typeface="B Nazanin" panose="00000400000000000000" pitchFamily="2" charset="-78"/>
              </a:rPr>
              <a:t>RIC</a:t>
            </a:r>
            <a:r>
              <a:rPr lang="fa-IR" sz="1200" dirty="0">
                <a:solidFill>
                  <a:srgbClr val="E0DDDB"/>
                </a:solidFill>
                <a:cs typeface="B Nazanin" panose="00000400000000000000" pitchFamily="2" charset="-78"/>
              </a:rPr>
              <a:t>های غیر بلادرنگ</a:t>
            </a:r>
            <a:endParaRPr lang="en-US" sz="12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35B498-E655-8246-1793-C9F2A8961ACA}"/>
              </a:ext>
            </a:extLst>
          </p:cNvPr>
          <p:cNvSpPr/>
          <p:nvPr/>
        </p:nvSpPr>
        <p:spPr>
          <a:xfrm rot="16200000">
            <a:off x="3759822" y="2725305"/>
            <a:ext cx="2275221" cy="225287"/>
          </a:xfrm>
          <a:prstGeom prst="roundRect">
            <a:avLst/>
          </a:prstGeom>
          <a:solidFill>
            <a:srgbClr val="ED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فعالسازی واسط‌ها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46D05B-5D0D-986F-1970-14030888B825}"/>
              </a:ext>
            </a:extLst>
          </p:cNvPr>
          <p:cNvSpPr txBox="1"/>
          <p:nvPr/>
        </p:nvSpPr>
        <p:spPr>
          <a:xfrm>
            <a:off x="2322228" y="1364547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5AF66-690F-D856-8248-B36322CA6D5D}"/>
              </a:ext>
            </a:extLst>
          </p:cNvPr>
          <p:cNvSpPr txBox="1"/>
          <p:nvPr/>
        </p:nvSpPr>
        <p:spPr>
          <a:xfrm>
            <a:off x="996998" y="1364547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78240-D878-846A-51F3-1D01A33BC2C8}"/>
              </a:ext>
            </a:extLst>
          </p:cNvPr>
          <p:cNvSpPr txBox="1"/>
          <p:nvPr/>
        </p:nvSpPr>
        <p:spPr>
          <a:xfrm>
            <a:off x="1516719" y="265382"/>
            <a:ext cx="2759346" cy="182880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مدیریت سرویس و همگام‌سازی (</a:t>
            </a:r>
            <a:r>
              <a:rPr lang="en-US" sz="1100" dirty="0">
                <a:solidFill>
                  <a:srgbClr val="E0DDDB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0994E-4086-FABE-8EB3-DC1BC920111F}"/>
              </a:ext>
            </a:extLst>
          </p:cNvPr>
          <p:cNvSpPr txBox="1"/>
          <p:nvPr/>
        </p:nvSpPr>
        <p:spPr>
          <a:xfrm>
            <a:off x="3405644" y="1287602"/>
            <a:ext cx="1700463" cy="430887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واسط‌های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 تقریبا بلادرنگ</a:t>
            </a:r>
          </a:p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برای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xApp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F599E-3601-46BD-8A73-D24F5D180525}"/>
              </a:ext>
            </a:extLst>
          </p:cNvPr>
          <p:cNvSpPr txBox="1"/>
          <p:nvPr/>
        </p:nvSpPr>
        <p:spPr>
          <a:xfrm>
            <a:off x="1246398" y="3815666"/>
            <a:ext cx="1118236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پایگاه داده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6A8A8-4CD5-418B-AAC7-E89D4D0D5143}"/>
              </a:ext>
            </a:extLst>
          </p:cNvPr>
          <p:cNvSpPr txBox="1"/>
          <p:nvPr/>
        </p:nvSpPr>
        <p:spPr>
          <a:xfrm>
            <a:off x="1296632" y="3496693"/>
            <a:ext cx="1040110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050" dirty="0">
                <a:solidFill>
                  <a:schemeClr val="bg1"/>
                </a:solidFill>
                <a:cs typeface="B Nazanin" panose="00000400000000000000" pitchFamily="2" charset="-78"/>
              </a:rPr>
              <a:t>لایه داده اشتراکی</a:t>
            </a:r>
            <a:endParaRPr lang="en-US" sz="105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8A9A1D-5D1B-B281-FF82-4D2A560C3DD0}"/>
              </a:ext>
            </a:extLst>
          </p:cNvPr>
          <p:cNvSpPr txBox="1"/>
          <p:nvPr/>
        </p:nvSpPr>
        <p:spPr>
          <a:xfrm>
            <a:off x="818755" y="3147121"/>
            <a:ext cx="929102" cy="246221"/>
          </a:xfrm>
          <a:prstGeom prst="rect">
            <a:avLst/>
          </a:prstGeom>
          <a:solidFill>
            <a:srgbClr val="FE885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کاهش ناسازگاری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Google Shape;297;p28">
            <a:extLst>
              <a:ext uri="{FF2B5EF4-FFF2-40B4-BE49-F238E27FC236}">
                <a16:creationId xmlns:a16="http://schemas.microsoft.com/office/drawing/2014/main" id="{E92E2105-0E23-5352-FD09-4223AE875F90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>
            <a:spLocks noGrp="1"/>
          </p:cNvSpPr>
          <p:nvPr>
            <p:ph type="sldNum" idx="12"/>
          </p:nvPr>
        </p:nvSpPr>
        <p:spPr>
          <a:xfrm>
            <a:off x="0" y="47373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5498400" y="347094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2420" dirty="0">
                <a:latin typeface="Times New Roman" panose="02020603050405020304" pitchFamily="18" charset="0"/>
                <a:ea typeface="Vazirmatn"/>
                <a:cs typeface="B Nazanin" panose="00000400000000000000" pitchFamily="2" charset="-78"/>
                <a:sym typeface="Vazirmatn"/>
              </a:rPr>
              <a:t>امنیت</a:t>
            </a:r>
            <a:endParaRPr sz="2420" dirty="0">
              <a:latin typeface="Times New Roman" panose="02020603050405020304" pitchFamily="18" charset="0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00" y="152520"/>
            <a:ext cx="4666618" cy="458478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99;p28">
            <a:extLst>
              <a:ext uri="{FF2B5EF4-FFF2-40B4-BE49-F238E27FC236}">
                <a16:creationId xmlns:a16="http://schemas.microsoft.com/office/drawing/2014/main" id="{BFC2F05D-AB0D-58B8-A419-982C5052985D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298;p28">
            <a:extLst>
              <a:ext uri="{FF2B5EF4-FFF2-40B4-BE49-F238E27FC236}">
                <a16:creationId xmlns:a16="http://schemas.microsoft.com/office/drawing/2014/main" id="{E0C92D96-C36D-5FD6-B7E5-1A18C0A131D1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36" name="Google Shape;300;p28">
            <a:extLst>
              <a:ext uri="{FF2B5EF4-FFF2-40B4-BE49-F238E27FC236}">
                <a16:creationId xmlns:a16="http://schemas.microsoft.com/office/drawing/2014/main" id="{7F0E8034-E84F-08DB-0CF4-67F54B3FF655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37" name="Google Shape;301;p28">
            <a:extLst>
              <a:ext uri="{FF2B5EF4-FFF2-40B4-BE49-F238E27FC236}">
                <a16:creationId xmlns:a16="http://schemas.microsoft.com/office/drawing/2014/main" id="{F1721FA5-872D-EC6E-18E9-055387DD5B75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38" name="Google Shape;302;p28">
            <a:extLst>
              <a:ext uri="{FF2B5EF4-FFF2-40B4-BE49-F238E27FC236}">
                <a16:creationId xmlns:a16="http://schemas.microsoft.com/office/drawing/2014/main" id="{F9EEC46A-47EA-55BB-DFA7-F2623F4231A1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E6964F-C108-22DD-7AE7-AE2D887C0105}"/>
              </a:ext>
            </a:extLst>
          </p:cNvPr>
          <p:cNvSpPr/>
          <p:nvPr/>
        </p:nvSpPr>
        <p:spPr>
          <a:xfrm>
            <a:off x="633583" y="4367970"/>
            <a:ext cx="4525618" cy="274320"/>
          </a:xfrm>
          <a:prstGeom prst="roundRect">
            <a:avLst>
              <a:gd name="adj" fmla="val 24296"/>
            </a:avLst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>
                <a:solidFill>
                  <a:srgbClr val="D7D4D3"/>
                </a:solidFill>
                <a:cs typeface="B Nazanin" panose="00000400000000000000" pitchFamily="2" charset="-78"/>
              </a:rPr>
              <a:t>گره‌های </a:t>
            </a:r>
            <a:r>
              <a:rPr lang="en-US" sz="1200" dirty="0">
                <a:solidFill>
                  <a:srgbClr val="D7D4D3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9E2DC-CC31-9045-92B6-CBC00392C8EC}"/>
              </a:ext>
            </a:extLst>
          </p:cNvPr>
          <p:cNvSpPr txBox="1"/>
          <p:nvPr/>
        </p:nvSpPr>
        <p:spPr>
          <a:xfrm>
            <a:off x="3565444" y="3592921"/>
            <a:ext cx="945438" cy="276999"/>
          </a:xfrm>
          <a:prstGeom prst="rect">
            <a:avLst/>
          </a:prstGeom>
          <a:solidFill>
            <a:srgbClr val="FD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33DD3-08E5-47DF-B2BC-0A1241ABA9F8}"/>
              </a:ext>
            </a:extLst>
          </p:cNvPr>
          <p:cNvSpPr txBox="1"/>
          <p:nvPr/>
        </p:nvSpPr>
        <p:spPr>
          <a:xfrm>
            <a:off x="2764833" y="3103921"/>
            <a:ext cx="914400" cy="274320"/>
          </a:xfrm>
          <a:prstGeom prst="rect">
            <a:avLst/>
          </a:prstGeom>
          <a:solidFill>
            <a:srgbClr val="FEDDCF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سرویس‌ها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59D6D-DE97-7A2B-FA82-19DB0B135DA8}"/>
              </a:ext>
            </a:extLst>
          </p:cNvPr>
          <p:cNvSpPr txBox="1"/>
          <p:nvPr/>
        </p:nvSpPr>
        <p:spPr>
          <a:xfrm>
            <a:off x="1788332" y="3104014"/>
            <a:ext cx="914400" cy="274320"/>
          </a:xfrm>
          <a:prstGeom prst="rect">
            <a:avLst/>
          </a:prstGeom>
          <a:solidFill>
            <a:srgbClr val="FEDD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اشتراک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7FFE5-8714-51E7-6D79-73522237F228}"/>
              </a:ext>
            </a:extLst>
          </p:cNvPr>
          <p:cNvSpPr txBox="1"/>
          <p:nvPr/>
        </p:nvSpPr>
        <p:spPr>
          <a:xfrm>
            <a:off x="813457" y="3103490"/>
            <a:ext cx="929102" cy="246221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کاهش ناسازگاری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E4637D-BC32-E084-7881-63D4EDB68BC2}"/>
              </a:ext>
            </a:extLst>
          </p:cNvPr>
          <p:cNvSpPr/>
          <p:nvPr/>
        </p:nvSpPr>
        <p:spPr>
          <a:xfrm>
            <a:off x="769258" y="2810460"/>
            <a:ext cx="3911190" cy="234905"/>
          </a:xfrm>
          <a:prstGeom prst="roundRect">
            <a:avLst/>
          </a:prstGeom>
          <a:solidFill>
            <a:srgbClr val="FED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00" dirty="0">
                <a:cs typeface="B Nazanin" panose="00000400000000000000" pitchFamily="2" charset="-78"/>
              </a:rPr>
              <a:t>زیرساخت پیام ‌رسانی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EE04A-FF07-2062-4681-26B56F2FA1D1}"/>
              </a:ext>
            </a:extLst>
          </p:cNvPr>
          <p:cNvSpPr txBox="1"/>
          <p:nvPr/>
        </p:nvSpPr>
        <p:spPr>
          <a:xfrm>
            <a:off x="2063687" y="502595"/>
            <a:ext cx="1636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E0DDDB"/>
                </a:solidFill>
                <a:cs typeface="B Nazanin" panose="00000400000000000000" pitchFamily="2" charset="-78"/>
              </a:rPr>
              <a:t>RIC</a:t>
            </a:r>
            <a:r>
              <a:rPr lang="fa-IR" sz="1200" dirty="0">
                <a:solidFill>
                  <a:srgbClr val="E0DDDB"/>
                </a:solidFill>
                <a:cs typeface="B Nazanin" panose="00000400000000000000" pitchFamily="2" charset="-78"/>
              </a:rPr>
              <a:t>های غیر بلادرنگ</a:t>
            </a:r>
            <a:endParaRPr lang="en-US" sz="12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087E7F-740D-E64F-463F-1ADF454B5C3B}"/>
              </a:ext>
            </a:extLst>
          </p:cNvPr>
          <p:cNvSpPr/>
          <p:nvPr/>
        </p:nvSpPr>
        <p:spPr>
          <a:xfrm rot="16200000">
            <a:off x="3723310" y="2691398"/>
            <a:ext cx="2275221" cy="225287"/>
          </a:xfrm>
          <a:prstGeom prst="roundRect">
            <a:avLst/>
          </a:prstGeom>
          <a:solidFill>
            <a:srgbClr val="ED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فعالسازی واسط‌ها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D1D02-9D32-0BE0-80C8-27DD2E6E1383}"/>
              </a:ext>
            </a:extLst>
          </p:cNvPr>
          <p:cNvSpPr txBox="1"/>
          <p:nvPr/>
        </p:nvSpPr>
        <p:spPr>
          <a:xfrm>
            <a:off x="2276595" y="1384632"/>
            <a:ext cx="945438" cy="276999"/>
          </a:xfrm>
          <a:prstGeom prst="rect">
            <a:avLst/>
          </a:prstGeom>
          <a:solidFill>
            <a:srgbClr val="FFD6C7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D7BD8-425D-65B1-9FB9-322094B50843}"/>
              </a:ext>
            </a:extLst>
          </p:cNvPr>
          <p:cNvSpPr txBox="1"/>
          <p:nvPr/>
        </p:nvSpPr>
        <p:spPr>
          <a:xfrm>
            <a:off x="1005424" y="1384632"/>
            <a:ext cx="945438" cy="276999"/>
          </a:xfrm>
          <a:prstGeom prst="rect">
            <a:avLst/>
          </a:prstGeom>
          <a:solidFill>
            <a:srgbClr val="FFD6C6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1A75B-EC5C-E7E4-4132-E8B32B59C45B}"/>
              </a:ext>
            </a:extLst>
          </p:cNvPr>
          <p:cNvSpPr txBox="1"/>
          <p:nvPr/>
        </p:nvSpPr>
        <p:spPr>
          <a:xfrm>
            <a:off x="1516719" y="286684"/>
            <a:ext cx="2759346" cy="182880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مدیریت سرویس و همگام‌سازی (</a:t>
            </a:r>
            <a:r>
              <a:rPr lang="en-US" sz="1100" dirty="0">
                <a:solidFill>
                  <a:srgbClr val="E0DDDB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FAEBF-370A-C415-84D4-D0B25B6AFC87}"/>
              </a:ext>
            </a:extLst>
          </p:cNvPr>
          <p:cNvSpPr txBox="1"/>
          <p:nvPr/>
        </p:nvSpPr>
        <p:spPr>
          <a:xfrm>
            <a:off x="3353024" y="1291875"/>
            <a:ext cx="1700463" cy="430887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واسط‌های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 تقریبا بلادرنگ</a:t>
            </a:r>
          </a:p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برای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xApp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39110-B621-9C60-D64F-119795255405}"/>
              </a:ext>
            </a:extLst>
          </p:cNvPr>
          <p:cNvSpPr txBox="1"/>
          <p:nvPr/>
        </p:nvSpPr>
        <p:spPr>
          <a:xfrm>
            <a:off x="1239141" y="3779381"/>
            <a:ext cx="1118236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پایگاه داده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7EE111-20B7-1E27-EAC8-ABA8632E10A6}"/>
              </a:ext>
            </a:extLst>
          </p:cNvPr>
          <p:cNvSpPr txBox="1"/>
          <p:nvPr/>
        </p:nvSpPr>
        <p:spPr>
          <a:xfrm>
            <a:off x="1294336" y="3460700"/>
            <a:ext cx="1040110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050" dirty="0">
                <a:solidFill>
                  <a:schemeClr val="bg1"/>
                </a:solidFill>
                <a:cs typeface="B Nazanin" panose="00000400000000000000" pitchFamily="2" charset="-78"/>
              </a:rPr>
              <a:t>لایه داده اشتراکی</a:t>
            </a:r>
            <a:endParaRPr lang="en-US" sz="105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AB5C3-74EF-BB7F-F4D3-5088E84B4E6E}"/>
              </a:ext>
            </a:extLst>
          </p:cNvPr>
          <p:cNvSpPr txBox="1"/>
          <p:nvPr/>
        </p:nvSpPr>
        <p:spPr>
          <a:xfrm>
            <a:off x="3848759" y="3087588"/>
            <a:ext cx="708992" cy="307777"/>
          </a:xfrm>
          <a:prstGeom prst="rect">
            <a:avLst/>
          </a:prstGeom>
          <a:solidFill>
            <a:srgbClr val="FD885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امنیت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Google Shape;297;p28">
            <a:extLst>
              <a:ext uri="{FF2B5EF4-FFF2-40B4-BE49-F238E27FC236}">
                <a16:creationId xmlns:a16="http://schemas.microsoft.com/office/drawing/2014/main" id="{4094BB33-12F0-8116-883E-D9165DB58C08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6A5BC-F543-BA2A-4792-9D0A21E8B2B2}"/>
              </a:ext>
            </a:extLst>
          </p:cNvPr>
          <p:cNvSpPr txBox="1"/>
          <p:nvPr/>
        </p:nvSpPr>
        <p:spPr>
          <a:xfrm>
            <a:off x="5498400" y="1144745"/>
            <a:ext cx="303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تشخیص و جلوگیری از ورود پیکربندی‌های مخرب</a:t>
            </a:r>
          </a:p>
          <a:p>
            <a:pPr marL="285750" indent="-28575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a-IR" dirty="0">
              <a:cs typeface="B Nazanin" panose="00000400000000000000" pitchFamily="2" charset="-78"/>
            </a:endParaRPr>
          </a:p>
          <a:p>
            <a:pPr marL="285750" indent="-28575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تشخیص و جلوگیری از افشا کردن داده‌های ناحیه </a:t>
            </a:r>
            <a:r>
              <a:rPr lang="en-US" dirty="0">
                <a:cs typeface="B Nazanin" panose="00000400000000000000" pitchFamily="2" charset="-78"/>
              </a:rPr>
              <a:t>RAN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59" y="213550"/>
            <a:ext cx="4661719" cy="4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305078" y="393600"/>
            <a:ext cx="3195563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2420" dirty="0">
                <a:latin typeface="Times New Roman" panose="02020603050405020304" pitchFamily="18" charset="0"/>
                <a:ea typeface="Vazirmatn"/>
                <a:cs typeface="B Nazanin" panose="00000400000000000000" pitchFamily="2" charset="-78"/>
                <a:sym typeface="Vazirmatn"/>
              </a:rPr>
              <a:t>مدیریت سرویس‌ها</a:t>
            </a:r>
            <a:endParaRPr sz="2420" dirty="0">
              <a:latin typeface="Times New Roman" panose="02020603050405020304" pitchFamily="18" charset="0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8130-8FEF-A271-D302-9F416DE1DF4A}"/>
              </a:ext>
            </a:extLst>
          </p:cNvPr>
          <p:cNvSpPr txBox="1"/>
          <p:nvPr/>
        </p:nvSpPr>
        <p:spPr>
          <a:xfrm>
            <a:off x="5058550" y="1303250"/>
            <a:ext cx="3442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چرخه عمر 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xApp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FCAPS</a:t>
            </a: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مجموعه معیارهای ثبت و ردیابی</a:t>
            </a:r>
          </a:p>
        </p:txBody>
      </p:sp>
      <p:sp>
        <p:nvSpPr>
          <p:cNvPr id="29" name="Google Shape;299;p28">
            <a:extLst>
              <a:ext uri="{FF2B5EF4-FFF2-40B4-BE49-F238E27FC236}">
                <a16:creationId xmlns:a16="http://schemas.microsoft.com/office/drawing/2014/main" id="{F6DDFC06-3FB6-E715-BED2-9FED353F1E91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298;p28">
            <a:extLst>
              <a:ext uri="{FF2B5EF4-FFF2-40B4-BE49-F238E27FC236}">
                <a16:creationId xmlns:a16="http://schemas.microsoft.com/office/drawing/2014/main" id="{05C51339-298A-42E2-D58B-5C76E78D353D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31" name="Google Shape;300;p28">
            <a:extLst>
              <a:ext uri="{FF2B5EF4-FFF2-40B4-BE49-F238E27FC236}">
                <a16:creationId xmlns:a16="http://schemas.microsoft.com/office/drawing/2014/main" id="{0AA5EB91-73E1-FF2B-14FB-E93509503A30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32" name="Google Shape;301;p28">
            <a:extLst>
              <a:ext uri="{FF2B5EF4-FFF2-40B4-BE49-F238E27FC236}">
                <a16:creationId xmlns:a16="http://schemas.microsoft.com/office/drawing/2014/main" id="{7AAC30CB-72E7-E62A-94B2-0A185B6BD2FF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33" name="Google Shape;302;p28">
            <a:extLst>
              <a:ext uri="{FF2B5EF4-FFF2-40B4-BE49-F238E27FC236}">
                <a16:creationId xmlns:a16="http://schemas.microsoft.com/office/drawing/2014/main" id="{2A82D48D-1F5B-2B31-2C84-0B5A832446B0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FE23A2-82A4-3DD3-E610-A0346973764C}"/>
              </a:ext>
            </a:extLst>
          </p:cNvPr>
          <p:cNvSpPr/>
          <p:nvPr/>
        </p:nvSpPr>
        <p:spPr>
          <a:xfrm>
            <a:off x="633583" y="4361600"/>
            <a:ext cx="4525618" cy="274320"/>
          </a:xfrm>
          <a:prstGeom prst="roundRect">
            <a:avLst>
              <a:gd name="adj" fmla="val 24296"/>
            </a:avLst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>
                <a:solidFill>
                  <a:srgbClr val="D7D4D3"/>
                </a:solidFill>
                <a:cs typeface="B Nazanin" panose="00000400000000000000" pitchFamily="2" charset="-78"/>
              </a:rPr>
              <a:t>گره‌های </a:t>
            </a:r>
            <a:r>
              <a:rPr lang="en-US" sz="1200" dirty="0">
                <a:solidFill>
                  <a:srgbClr val="D7D4D3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695F9-D4B2-B492-6199-3E23362EAEAC}"/>
              </a:ext>
            </a:extLst>
          </p:cNvPr>
          <p:cNvSpPr txBox="1"/>
          <p:nvPr/>
        </p:nvSpPr>
        <p:spPr>
          <a:xfrm>
            <a:off x="3626274" y="3593964"/>
            <a:ext cx="945438" cy="276999"/>
          </a:xfrm>
          <a:prstGeom prst="rect">
            <a:avLst/>
          </a:prstGeom>
          <a:solidFill>
            <a:srgbClr val="FFD6C5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5AE50-45E4-F109-57B2-E3AC2C736F20}"/>
              </a:ext>
            </a:extLst>
          </p:cNvPr>
          <p:cNvSpPr txBox="1"/>
          <p:nvPr/>
        </p:nvSpPr>
        <p:spPr>
          <a:xfrm>
            <a:off x="3901379" y="3109423"/>
            <a:ext cx="708992" cy="307777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امنیت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A4FCF-4DE8-63A7-CC3F-1299BE638675}"/>
              </a:ext>
            </a:extLst>
          </p:cNvPr>
          <p:cNvSpPr txBox="1"/>
          <p:nvPr/>
        </p:nvSpPr>
        <p:spPr>
          <a:xfrm>
            <a:off x="1888889" y="3126151"/>
            <a:ext cx="914400" cy="274320"/>
          </a:xfrm>
          <a:prstGeom prst="rect">
            <a:avLst/>
          </a:prstGeom>
          <a:solidFill>
            <a:srgbClr val="FEDCD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اشتراک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ECFE2-DF55-4D33-EA48-C01622212FAA}"/>
              </a:ext>
            </a:extLst>
          </p:cNvPr>
          <p:cNvSpPr txBox="1"/>
          <p:nvPr/>
        </p:nvSpPr>
        <p:spPr>
          <a:xfrm>
            <a:off x="887585" y="3140323"/>
            <a:ext cx="929102" cy="246221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کاهش ناسازگاری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6483C1-61AA-ED0C-5B06-B873C72BB5E3}"/>
              </a:ext>
            </a:extLst>
          </p:cNvPr>
          <p:cNvSpPr/>
          <p:nvPr/>
        </p:nvSpPr>
        <p:spPr>
          <a:xfrm>
            <a:off x="829785" y="2819872"/>
            <a:ext cx="3922776" cy="234905"/>
          </a:xfrm>
          <a:prstGeom prst="roundRect">
            <a:avLst/>
          </a:prstGeom>
          <a:solidFill>
            <a:srgbClr val="FED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00" dirty="0">
                <a:cs typeface="B Nazanin" panose="00000400000000000000" pitchFamily="2" charset="-78"/>
              </a:rPr>
              <a:t>زیرساخت پیام ‌رسانی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F5B82-E790-7271-5743-3A172A6D4765}"/>
              </a:ext>
            </a:extLst>
          </p:cNvPr>
          <p:cNvSpPr txBox="1"/>
          <p:nvPr/>
        </p:nvSpPr>
        <p:spPr>
          <a:xfrm>
            <a:off x="2155897" y="533763"/>
            <a:ext cx="1636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E0DDDB"/>
                </a:solidFill>
                <a:cs typeface="B Nazanin" panose="00000400000000000000" pitchFamily="2" charset="-78"/>
              </a:rPr>
              <a:t>RIC</a:t>
            </a:r>
            <a:r>
              <a:rPr lang="fa-IR" sz="1200" dirty="0">
                <a:solidFill>
                  <a:srgbClr val="E0DDDB"/>
                </a:solidFill>
                <a:cs typeface="B Nazanin" panose="00000400000000000000" pitchFamily="2" charset="-78"/>
              </a:rPr>
              <a:t>های غیر بلادرنگ</a:t>
            </a:r>
            <a:endParaRPr lang="en-US" sz="12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DC0010-A92D-B354-BFFB-5CF0559EA22B}"/>
              </a:ext>
            </a:extLst>
          </p:cNvPr>
          <p:cNvSpPr/>
          <p:nvPr/>
        </p:nvSpPr>
        <p:spPr>
          <a:xfrm rot="16200000">
            <a:off x="3778565" y="2736666"/>
            <a:ext cx="2275221" cy="225287"/>
          </a:xfrm>
          <a:prstGeom prst="roundRect">
            <a:avLst/>
          </a:prstGeom>
          <a:solidFill>
            <a:srgbClr val="ED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فعالسازی واسط‌ها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B6E67-8577-89E4-3BCE-858C4B08132E}"/>
              </a:ext>
            </a:extLst>
          </p:cNvPr>
          <p:cNvSpPr txBox="1"/>
          <p:nvPr/>
        </p:nvSpPr>
        <p:spPr>
          <a:xfrm>
            <a:off x="2330570" y="1419997"/>
            <a:ext cx="945438" cy="276999"/>
          </a:xfrm>
          <a:prstGeom prst="rect">
            <a:avLst/>
          </a:prstGeom>
          <a:solidFill>
            <a:srgbClr val="FFD6C7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961437-AE19-24BC-CCA6-26237AB1018B}"/>
              </a:ext>
            </a:extLst>
          </p:cNvPr>
          <p:cNvSpPr txBox="1"/>
          <p:nvPr/>
        </p:nvSpPr>
        <p:spPr>
          <a:xfrm>
            <a:off x="1079064" y="1425965"/>
            <a:ext cx="945438" cy="276999"/>
          </a:xfrm>
          <a:prstGeom prst="rect">
            <a:avLst/>
          </a:prstGeom>
          <a:solidFill>
            <a:srgbClr val="F9D7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D4C53-0272-C2B6-76FF-92A184A214AD}"/>
              </a:ext>
            </a:extLst>
          </p:cNvPr>
          <p:cNvSpPr txBox="1"/>
          <p:nvPr/>
        </p:nvSpPr>
        <p:spPr>
          <a:xfrm>
            <a:off x="1516719" y="327407"/>
            <a:ext cx="2759346" cy="182880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مدیریت سرویس و همگام‌سازی (</a:t>
            </a:r>
            <a:r>
              <a:rPr lang="en-US" sz="1100" dirty="0">
                <a:solidFill>
                  <a:srgbClr val="E0DDDB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CCCD7-FAD6-9C6F-633D-4ED50EA36751}"/>
              </a:ext>
            </a:extLst>
          </p:cNvPr>
          <p:cNvSpPr txBox="1"/>
          <p:nvPr/>
        </p:nvSpPr>
        <p:spPr>
          <a:xfrm>
            <a:off x="3405644" y="1287602"/>
            <a:ext cx="1700463" cy="430887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واسط‌های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 تقریبا بلادرنگ</a:t>
            </a:r>
          </a:p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برای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xApp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C27CF9-E4EC-801C-9DA9-2D2C1048CB8D}"/>
              </a:ext>
            </a:extLst>
          </p:cNvPr>
          <p:cNvSpPr txBox="1"/>
          <p:nvPr/>
        </p:nvSpPr>
        <p:spPr>
          <a:xfrm>
            <a:off x="1313073" y="3779389"/>
            <a:ext cx="1118236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پایگاه داده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9C0F43-CA0D-3395-A3AF-45092F9B5C89}"/>
              </a:ext>
            </a:extLst>
          </p:cNvPr>
          <p:cNvSpPr txBox="1"/>
          <p:nvPr/>
        </p:nvSpPr>
        <p:spPr>
          <a:xfrm>
            <a:off x="1352136" y="3469561"/>
            <a:ext cx="1040110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050" dirty="0">
                <a:solidFill>
                  <a:schemeClr val="bg1"/>
                </a:solidFill>
                <a:cs typeface="B Nazanin" panose="00000400000000000000" pitchFamily="2" charset="-78"/>
              </a:rPr>
              <a:t>لایه داده اشتراکی</a:t>
            </a:r>
            <a:endParaRPr lang="en-US" sz="105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5BE2D7-63BB-7151-C295-807558864799}"/>
              </a:ext>
            </a:extLst>
          </p:cNvPr>
          <p:cNvSpPr txBox="1"/>
          <p:nvPr/>
        </p:nvSpPr>
        <p:spPr>
          <a:xfrm>
            <a:off x="2854260" y="3111594"/>
            <a:ext cx="914400" cy="274320"/>
          </a:xfrm>
          <a:prstGeom prst="rect">
            <a:avLst/>
          </a:prstGeom>
          <a:solidFill>
            <a:srgbClr val="FE885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سرویس‌ها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Google Shape;297;p28">
            <a:extLst>
              <a:ext uri="{FF2B5EF4-FFF2-40B4-BE49-F238E27FC236}">
                <a16:creationId xmlns:a16="http://schemas.microsoft.com/office/drawing/2014/main" id="{3F943AA1-9F34-BAB7-A179-67D804E539A9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r>
              <a:rPr lang="en" dirty="0"/>
              <a:t>/27</a:t>
            </a:r>
            <a:endParaRPr dirty="0"/>
          </a:p>
        </p:txBody>
      </p:sp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48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48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6966199" y="351750"/>
            <a:ext cx="17127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سیر ارائه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80" name="Google Shape;80;p14"/>
          <p:cNvSpPr/>
          <p:nvPr/>
        </p:nvSpPr>
        <p:spPr>
          <a:xfrm rot="-984884">
            <a:off x="7096892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1" name="Google Shape;81;p14"/>
          <p:cNvSpPr/>
          <p:nvPr/>
        </p:nvSpPr>
        <p:spPr>
          <a:xfrm rot="984884" flipH="1">
            <a:off x="6063278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2" name="Google Shape;82;p14"/>
          <p:cNvSpPr/>
          <p:nvPr/>
        </p:nvSpPr>
        <p:spPr>
          <a:xfrm rot="-984884">
            <a:off x="5036629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3" name="Google Shape;83;p14"/>
          <p:cNvSpPr/>
          <p:nvPr/>
        </p:nvSpPr>
        <p:spPr>
          <a:xfrm rot="984884" flipH="1">
            <a:off x="4005984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4" name="Google Shape;84;p14"/>
          <p:cNvSpPr/>
          <p:nvPr/>
        </p:nvSpPr>
        <p:spPr>
          <a:xfrm rot="-984884">
            <a:off x="2983463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5" name="Google Shape;85;p14"/>
          <p:cNvSpPr/>
          <p:nvPr/>
        </p:nvSpPr>
        <p:spPr>
          <a:xfrm rot="984884" flipH="1">
            <a:off x="1952807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6" name="Google Shape;86;p14"/>
          <p:cNvSpPr/>
          <p:nvPr/>
        </p:nvSpPr>
        <p:spPr>
          <a:xfrm rot="-984884">
            <a:off x="930286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2177540" y="2936513"/>
            <a:ext cx="1712700" cy="1230715"/>
            <a:chOff x="2114740" y="2543425"/>
            <a:chExt cx="1712700" cy="1230715"/>
          </a:xfrm>
        </p:grpSpPr>
        <p:sp>
          <p:nvSpPr>
            <p:cNvPr id="88" name="Google Shape;88;p14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0" name="Google Shape;90;p14"/>
            <p:cNvSpPr txBox="1"/>
            <p:nvPr/>
          </p:nvSpPr>
          <p:spPr>
            <a:xfrm>
              <a:off x="2159000" y="3214638"/>
              <a:ext cx="1624200" cy="4155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رابط‌ها</a:t>
              </a:r>
              <a:endParaRPr sz="16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4227940" y="2965787"/>
            <a:ext cx="1712700" cy="1201441"/>
            <a:chOff x="4165140" y="2572699"/>
            <a:chExt cx="1712700" cy="1201441"/>
          </a:xfrm>
        </p:grpSpPr>
        <p:sp>
          <p:nvSpPr>
            <p:cNvPr id="93" name="Google Shape;93;p14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4209382" y="3250564"/>
              <a:ext cx="1624200" cy="339152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RIC</a:t>
              </a:r>
              <a:r>
                <a:rPr lang="fa-IR" sz="1400" b="1" dirty="0">
                  <a:solidFill>
                    <a:srgbClr val="FFFFFF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 تقریبا بلادرنگ</a:t>
              </a: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3185940" y="1614657"/>
            <a:ext cx="1712700" cy="1246754"/>
            <a:chOff x="3123140" y="1221570"/>
            <a:chExt cx="1712700" cy="1246754"/>
          </a:xfrm>
        </p:grpSpPr>
        <p:sp>
          <p:nvSpPr>
            <p:cNvPr id="98" name="Google Shape;98;p14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RIC</a:t>
              </a:r>
              <a:r>
                <a:rPr lang="fa-IR" b="1" dirty="0">
                  <a:solidFill>
                    <a:schemeClr val="lt1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 غیر بلادرنگ و </a:t>
              </a:r>
              <a:r>
                <a:rPr lang="en-US" b="1" dirty="0">
                  <a:solidFill>
                    <a:schemeClr val="lt1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SMO</a:t>
              </a:r>
              <a:endParaRPr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5253495" y="1614657"/>
            <a:ext cx="1712700" cy="1246754"/>
            <a:chOff x="5201245" y="1221570"/>
            <a:chExt cx="1712700" cy="1246754"/>
          </a:xfrm>
        </p:grpSpPr>
        <p:sp>
          <p:nvSpPr>
            <p:cNvPr id="103" name="Google Shape;103;p14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5245500" y="1346364"/>
              <a:ext cx="1624200" cy="4539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معماری کلی</a:t>
              </a:r>
              <a:endParaRPr sz="16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6278353" y="2936513"/>
            <a:ext cx="1712700" cy="1230715"/>
            <a:chOff x="6282830" y="2543425"/>
            <a:chExt cx="1712700" cy="1230715"/>
          </a:xfrm>
        </p:grpSpPr>
        <p:sp>
          <p:nvSpPr>
            <p:cNvPr id="108" name="Google Shape;108;p14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6327080" y="3107840"/>
              <a:ext cx="1624200" cy="624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پیدایش O-RAN</a:t>
              </a:r>
              <a:br>
                <a:rPr lang="en" sz="1600" b="1" dirty="0">
                  <a:solidFill>
                    <a:schemeClr val="lt1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</a:br>
              <a:r>
                <a:rPr lang="en" sz="1600" b="1" dirty="0">
                  <a:solidFill>
                    <a:schemeClr val="lt1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و اهمیت آن</a:t>
              </a:r>
              <a:endParaRPr sz="16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1140195" y="1614657"/>
            <a:ext cx="1712700" cy="1246754"/>
            <a:chOff x="1072790" y="1221570"/>
            <a:chExt cx="1712700" cy="1246754"/>
          </a:xfrm>
        </p:grpSpPr>
        <p:sp>
          <p:nvSpPr>
            <p:cNvPr id="113" name="Google Shape;113;p14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1114195" y="1351615"/>
              <a:ext cx="1624200" cy="443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a-IR" sz="1600" b="1" dirty="0">
                  <a:solidFill>
                    <a:schemeClr val="lt1"/>
                  </a:solidFill>
                  <a:latin typeface="Vazirmatn"/>
                  <a:ea typeface="Vazirmatn"/>
                  <a:cs typeface="B Nazanin" panose="00000400000000000000" pitchFamily="2" charset="-78"/>
                  <a:sym typeface="Vazirmatn"/>
                </a:rPr>
                <a:t>مراجع</a:t>
              </a:r>
              <a:endParaRPr sz="16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r>
              <a:rPr lang="en" dirty="0"/>
              <a:t>/27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20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title"/>
          </p:nvPr>
        </p:nvSpPr>
        <p:spPr>
          <a:xfrm>
            <a:off x="5116452" y="444425"/>
            <a:ext cx="3381549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RIC 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غیر بلادرنگ و </a:t>
            </a: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SMO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6425"/>
            <a:ext cx="8839199" cy="29045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9;p28">
            <a:extLst>
              <a:ext uri="{FF2B5EF4-FFF2-40B4-BE49-F238E27FC236}">
                <a16:creationId xmlns:a16="http://schemas.microsoft.com/office/drawing/2014/main" id="{3456996B-6485-C2CB-F708-0150361F3AE2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p28">
            <a:extLst>
              <a:ext uri="{FF2B5EF4-FFF2-40B4-BE49-F238E27FC236}">
                <a16:creationId xmlns:a16="http://schemas.microsoft.com/office/drawing/2014/main" id="{70B66DB2-935D-5082-0D7E-D4F52D4C3364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1" name="Google Shape;300;p28">
            <a:extLst>
              <a:ext uri="{FF2B5EF4-FFF2-40B4-BE49-F238E27FC236}">
                <a16:creationId xmlns:a16="http://schemas.microsoft.com/office/drawing/2014/main" id="{A9DF4BE3-4472-8BA8-F7F7-E5EF3B0E3898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2" name="Google Shape;301;p28">
            <a:extLst>
              <a:ext uri="{FF2B5EF4-FFF2-40B4-BE49-F238E27FC236}">
                <a16:creationId xmlns:a16="http://schemas.microsoft.com/office/drawing/2014/main" id="{73A6587E-18BE-EC63-B67C-84D2310745DC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3" name="Google Shape;302;p28">
            <a:extLst>
              <a:ext uri="{FF2B5EF4-FFF2-40B4-BE49-F238E27FC236}">
                <a16:creationId xmlns:a16="http://schemas.microsoft.com/office/drawing/2014/main" id="{21682DCD-5B68-326E-2167-7004045FD1FC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3D00B-1DBD-5FC0-9EAC-4F8584FDF348}"/>
              </a:ext>
            </a:extLst>
          </p:cNvPr>
          <p:cNvSpPr txBox="1"/>
          <p:nvPr/>
        </p:nvSpPr>
        <p:spPr>
          <a:xfrm>
            <a:off x="3114473" y="1502157"/>
            <a:ext cx="3645446" cy="261610"/>
          </a:xfrm>
          <a:prstGeom prst="rect">
            <a:avLst/>
          </a:prstGeom>
          <a:solidFill>
            <a:srgbClr val="9B948A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چارچوب مدیریت سرویس و همگام‌سازی (</a:t>
            </a:r>
            <a:r>
              <a:rPr lang="en-US" sz="1100" dirty="0">
                <a:solidFill>
                  <a:schemeClr val="bg1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86EDE-8849-B790-E64E-C678E76C4067}"/>
              </a:ext>
            </a:extLst>
          </p:cNvPr>
          <p:cNvSpPr txBox="1"/>
          <p:nvPr/>
        </p:nvSpPr>
        <p:spPr>
          <a:xfrm>
            <a:off x="2435023" y="1808694"/>
            <a:ext cx="1015390" cy="261610"/>
          </a:xfrm>
          <a:prstGeom prst="rect">
            <a:avLst/>
          </a:prstGeom>
          <a:solidFill>
            <a:srgbClr val="FF8C4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100" dirty="0">
                <a:solidFill>
                  <a:schemeClr val="bg1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 غیر بلادرنگ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EC4A8-F066-4E9C-C0B2-3A610ED5301D}"/>
              </a:ext>
            </a:extLst>
          </p:cNvPr>
          <p:cNvSpPr txBox="1"/>
          <p:nvPr/>
        </p:nvSpPr>
        <p:spPr>
          <a:xfrm>
            <a:off x="2441373" y="3026191"/>
            <a:ext cx="1015389" cy="230832"/>
          </a:xfrm>
          <a:prstGeom prst="rect">
            <a:avLst/>
          </a:prstGeom>
          <a:solidFill>
            <a:srgbClr val="D6D4D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900" dirty="0">
                <a:solidFill>
                  <a:schemeClr val="bg1"/>
                </a:solidFill>
                <a:cs typeface="B Nazanin" panose="00000400000000000000" pitchFamily="2" charset="-78"/>
              </a:rPr>
              <a:t>RIC</a:t>
            </a:r>
            <a:r>
              <a:rPr lang="fa-IR" sz="900" dirty="0">
                <a:solidFill>
                  <a:schemeClr val="bg1"/>
                </a:solidFill>
                <a:cs typeface="B Nazanin" panose="00000400000000000000" pitchFamily="2" charset="-78"/>
              </a:rPr>
              <a:t> تقریبا بلادرنگ</a:t>
            </a:r>
            <a:endParaRPr lang="en-US" sz="9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AB7B8-44CC-5EAD-53D6-DA46612A1F0F}"/>
              </a:ext>
            </a:extLst>
          </p:cNvPr>
          <p:cNvSpPr txBox="1"/>
          <p:nvPr/>
        </p:nvSpPr>
        <p:spPr>
          <a:xfrm>
            <a:off x="3606944" y="3026191"/>
            <a:ext cx="15748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rgbClr val="C3C3C3"/>
                </a:solidFill>
                <a:cs typeface="B Nazanin" panose="00000400000000000000" pitchFamily="2" charset="-78"/>
              </a:rPr>
              <a:t>عملگرهای شبکه </a:t>
            </a:r>
            <a:r>
              <a:rPr lang="en-US" sz="1000" dirty="0">
                <a:solidFill>
                  <a:srgbClr val="C3C3C3"/>
                </a:solidFill>
                <a:cs typeface="B Nazanin" panose="00000400000000000000" pitchFamily="2" charset="-78"/>
              </a:rPr>
              <a:t>O-RAN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4EFFE-083B-81C2-9BAD-D2A0EFFED7B9}"/>
              </a:ext>
            </a:extLst>
          </p:cNvPr>
          <p:cNvSpPr txBox="1"/>
          <p:nvPr/>
        </p:nvSpPr>
        <p:spPr>
          <a:xfrm>
            <a:off x="412750" y="1613173"/>
            <a:ext cx="1263040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900" dirty="0">
                <a:solidFill>
                  <a:srgbClr val="CECECE"/>
                </a:solidFill>
                <a:cs typeface="B Nazanin" panose="00000400000000000000" pitchFamily="2" charset="-78"/>
              </a:rPr>
              <a:t>رابط تعریف شده </a:t>
            </a:r>
            <a:r>
              <a:rPr lang="en-US" sz="900" dirty="0">
                <a:solidFill>
                  <a:srgbClr val="CECECE"/>
                </a:solidFill>
                <a:cs typeface="B Nazanin" panose="00000400000000000000" pitchFamily="2" charset="-78"/>
              </a:rPr>
              <a:t>O-RAN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D5D4F-E2E4-A7CB-6AF0-202F6B809B45}"/>
              </a:ext>
            </a:extLst>
          </p:cNvPr>
          <p:cNvSpPr txBox="1"/>
          <p:nvPr/>
        </p:nvSpPr>
        <p:spPr>
          <a:xfrm>
            <a:off x="412750" y="1817353"/>
            <a:ext cx="1263040" cy="137160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pPr rtl="1"/>
            <a:r>
              <a:rPr lang="fa-IR" sz="900" dirty="0">
                <a:solidFill>
                  <a:srgbClr val="CECECE"/>
                </a:solidFill>
                <a:cs typeface="B Nazanin" panose="00000400000000000000" pitchFamily="2" charset="-78"/>
              </a:rPr>
              <a:t>رابط تعریف شده </a:t>
            </a:r>
            <a:r>
              <a:rPr lang="en-US" sz="900" dirty="0">
                <a:solidFill>
                  <a:srgbClr val="CECECE"/>
                </a:solidFill>
                <a:cs typeface="B Nazanin" panose="00000400000000000000" pitchFamily="2" charset="-78"/>
              </a:rPr>
              <a:t>3GPP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70684-BB0E-953E-8A12-4238AC2080F2}"/>
              </a:ext>
            </a:extLst>
          </p:cNvPr>
          <p:cNvSpPr txBox="1"/>
          <p:nvPr/>
        </p:nvSpPr>
        <p:spPr>
          <a:xfrm>
            <a:off x="412750" y="1948453"/>
            <a:ext cx="1459094" cy="184666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pPr rtl="1"/>
            <a:r>
              <a:rPr lang="fa-IR" sz="900" dirty="0">
                <a:solidFill>
                  <a:srgbClr val="CECECE"/>
                </a:solidFill>
                <a:cs typeface="B Nazanin" panose="00000400000000000000" pitchFamily="2" charset="-78"/>
              </a:rPr>
              <a:t>رابط خارج از محدوده </a:t>
            </a:r>
            <a:r>
              <a:rPr lang="en-US" sz="900" dirty="0">
                <a:solidFill>
                  <a:srgbClr val="CECECE"/>
                </a:solidFill>
                <a:cs typeface="B Nazanin" panose="00000400000000000000" pitchFamily="2" charset="-78"/>
              </a:rPr>
              <a:t>O-RAN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62A03-E8C4-BEFD-5FD6-0F892F6BD6C4}"/>
              </a:ext>
            </a:extLst>
          </p:cNvPr>
          <p:cNvSpPr txBox="1"/>
          <p:nvPr/>
        </p:nvSpPr>
        <p:spPr>
          <a:xfrm>
            <a:off x="7950394" y="1567666"/>
            <a:ext cx="907420" cy="600164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CFCCCB"/>
                </a:solidFill>
                <a:cs typeface="B Nazanin" panose="00000400000000000000" pitchFamily="2" charset="-78"/>
              </a:rPr>
              <a:t>سیستم خارجی ارائه دهنده داده به </a:t>
            </a:r>
            <a:r>
              <a:rPr lang="en-US" sz="1100" dirty="0">
                <a:solidFill>
                  <a:srgbClr val="CFCCCB"/>
                </a:solidFill>
                <a:cs typeface="B Nazanin" panose="00000400000000000000" pitchFamily="2" charset="-78"/>
              </a:rPr>
              <a:t>SMO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0912969-2320-BBED-3668-49E43EBF828D}"/>
              </a:ext>
            </a:extLst>
          </p:cNvPr>
          <p:cNvSpPr/>
          <p:nvPr/>
        </p:nvSpPr>
        <p:spPr>
          <a:xfrm>
            <a:off x="768554" y="1388961"/>
            <a:ext cx="551432" cy="2308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297;p28">
            <a:extLst>
              <a:ext uri="{FF2B5EF4-FFF2-40B4-BE49-F238E27FC236}">
                <a16:creationId xmlns:a16="http://schemas.microsoft.com/office/drawing/2014/main" id="{7E2FADFE-23F5-2B50-9644-99921D3D7861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21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7" name="Google Shape;397;p35"/>
          <p:cNvSpPr txBox="1">
            <a:spLocks noGrp="1"/>
          </p:cNvSpPr>
          <p:nvPr>
            <p:ph type="title"/>
          </p:nvPr>
        </p:nvSpPr>
        <p:spPr>
          <a:xfrm>
            <a:off x="5346700" y="444425"/>
            <a:ext cx="3151301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pic>
        <p:nvPicPr>
          <p:cNvPr id="398" name="Google Shape;3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25" y="152400"/>
            <a:ext cx="4717268" cy="4597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9;p28">
            <a:extLst>
              <a:ext uri="{FF2B5EF4-FFF2-40B4-BE49-F238E27FC236}">
                <a16:creationId xmlns:a16="http://schemas.microsoft.com/office/drawing/2014/main" id="{216E7CC5-5719-453D-217B-FC247FC944BB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p28">
            <a:extLst>
              <a:ext uri="{FF2B5EF4-FFF2-40B4-BE49-F238E27FC236}">
                <a16:creationId xmlns:a16="http://schemas.microsoft.com/office/drawing/2014/main" id="{2FD07FBC-8FC3-2684-E097-B4FD201F7A84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1" name="Google Shape;300;p28">
            <a:extLst>
              <a:ext uri="{FF2B5EF4-FFF2-40B4-BE49-F238E27FC236}">
                <a16:creationId xmlns:a16="http://schemas.microsoft.com/office/drawing/2014/main" id="{D5A62917-F470-59D5-D71D-2FD61CFF648F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2" name="Google Shape;301;p28">
            <a:extLst>
              <a:ext uri="{FF2B5EF4-FFF2-40B4-BE49-F238E27FC236}">
                <a16:creationId xmlns:a16="http://schemas.microsoft.com/office/drawing/2014/main" id="{86359ED6-CD29-C3A6-0F02-F6CABD79429B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3" name="Google Shape;302;p28">
            <a:extLst>
              <a:ext uri="{FF2B5EF4-FFF2-40B4-BE49-F238E27FC236}">
                <a16:creationId xmlns:a16="http://schemas.microsoft.com/office/drawing/2014/main" id="{2B4A90FB-89E8-103E-0F89-8538BC5F0FE2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85950-7B74-CA94-A00E-4435102246DA}"/>
              </a:ext>
            </a:extLst>
          </p:cNvPr>
          <p:cNvSpPr txBox="1"/>
          <p:nvPr/>
        </p:nvSpPr>
        <p:spPr>
          <a:xfrm>
            <a:off x="754767" y="280816"/>
            <a:ext cx="4074206" cy="261610"/>
          </a:xfrm>
          <a:prstGeom prst="rect">
            <a:avLst/>
          </a:prstGeom>
          <a:solidFill>
            <a:srgbClr val="D7D7D7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چارچوب مدیریت سرویس و همگام‌سازی (</a:t>
            </a:r>
            <a:r>
              <a:rPr lang="en-US" sz="11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D16DD-2D57-44EF-92D3-B37785E19EA7}"/>
              </a:ext>
            </a:extLst>
          </p:cNvPr>
          <p:cNvSpPr txBox="1"/>
          <p:nvPr/>
        </p:nvSpPr>
        <p:spPr>
          <a:xfrm>
            <a:off x="2222500" y="558756"/>
            <a:ext cx="1435100" cy="261610"/>
          </a:xfrm>
          <a:prstGeom prst="rect">
            <a:avLst/>
          </a:prstGeom>
          <a:solidFill>
            <a:srgbClr val="9E9E9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100" dirty="0">
                <a:latin typeface="+mn-lt"/>
                <a:cs typeface="B Nazanin" pitchFamily="2" charset="-78"/>
              </a:rPr>
              <a:t>RIC</a:t>
            </a:r>
            <a:r>
              <a:rPr lang="fa-IR" sz="1100" dirty="0">
                <a:latin typeface="B Nazanin" pitchFamily="2" charset="-78"/>
                <a:cs typeface="B Nazanin" pitchFamily="2" charset="-78"/>
              </a:rPr>
              <a:t> غیر بلادرنگ</a:t>
            </a:r>
            <a:endParaRPr lang="en-US" sz="1100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D513C-FC51-17F4-6B1D-D1D2A0103DF1}"/>
              </a:ext>
            </a:extLst>
          </p:cNvPr>
          <p:cNvSpPr txBox="1"/>
          <p:nvPr/>
        </p:nvSpPr>
        <p:spPr>
          <a:xfrm>
            <a:off x="1947320" y="1600200"/>
            <a:ext cx="844550" cy="261610"/>
          </a:xfrm>
          <a:prstGeom prst="rect">
            <a:avLst/>
          </a:prstGeom>
          <a:solidFill>
            <a:srgbClr val="71717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درگاه </a:t>
            </a:r>
            <a:r>
              <a:rPr lang="en-US" sz="1100" dirty="0">
                <a:cs typeface="B Nazanin" panose="00000400000000000000" pitchFamily="2" charset="-78"/>
              </a:rPr>
              <a:t>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4B311-3BCC-8D81-A21E-3106030CCEBF}"/>
              </a:ext>
            </a:extLst>
          </p:cNvPr>
          <p:cNvSpPr txBox="1"/>
          <p:nvPr/>
        </p:nvSpPr>
        <p:spPr>
          <a:xfrm>
            <a:off x="3801520" y="1874520"/>
            <a:ext cx="844550" cy="261610"/>
          </a:xfrm>
          <a:prstGeom prst="rect">
            <a:avLst/>
          </a:prstGeom>
          <a:solidFill>
            <a:srgbClr val="71717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درگاه </a:t>
            </a:r>
            <a:r>
              <a:rPr lang="en-US" sz="1100" dirty="0"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8DCFA-BCEF-3A7B-A178-A3D7307A19A6}"/>
              </a:ext>
            </a:extLst>
          </p:cNvPr>
          <p:cNvSpPr txBox="1"/>
          <p:nvPr/>
        </p:nvSpPr>
        <p:spPr>
          <a:xfrm>
            <a:off x="3905250" y="4343400"/>
            <a:ext cx="1041400" cy="230832"/>
          </a:xfrm>
          <a:prstGeom prst="rect">
            <a:avLst/>
          </a:prstGeom>
          <a:solidFill>
            <a:srgbClr val="AFAFAF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900" dirty="0">
                <a:cs typeface="B Nazanin" panose="00000400000000000000" pitchFamily="2" charset="-78"/>
              </a:rPr>
              <a:t>RIC</a:t>
            </a:r>
            <a:r>
              <a:rPr lang="fa-IR" sz="900" dirty="0">
                <a:cs typeface="B Nazanin" panose="00000400000000000000" pitchFamily="2" charset="-78"/>
              </a:rPr>
              <a:t> تقریبا بلادرنگ</a:t>
            </a:r>
            <a:endParaRPr lang="en-US" sz="900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CBC05-82DF-5696-1A2E-DC7A2A188753}"/>
              </a:ext>
            </a:extLst>
          </p:cNvPr>
          <p:cNvSpPr txBox="1"/>
          <p:nvPr/>
        </p:nvSpPr>
        <p:spPr>
          <a:xfrm>
            <a:off x="3127173" y="3760470"/>
            <a:ext cx="844550" cy="261610"/>
          </a:xfrm>
          <a:prstGeom prst="rect">
            <a:avLst/>
          </a:prstGeom>
          <a:solidFill>
            <a:srgbClr val="AAAAAA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درگاه </a:t>
            </a:r>
            <a:r>
              <a:rPr lang="en-US" sz="1100" dirty="0"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F0085-1716-FA3A-8990-D58250D9CC7C}"/>
              </a:ext>
            </a:extLst>
          </p:cNvPr>
          <p:cNvSpPr txBox="1"/>
          <p:nvPr/>
        </p:nvSpPr>
        <p:spPr>
          <a:xfrm>
            <a:off x="1865206" y="3760470"/>
            <a:ext cx="903253" cy="261610"/>
          </a:xfrm>
          <a:prstGeom prst="rect">
            <a:avLst/>
          </a:prstGeom>
          <a:solidFill>
            <a:srgbClr val="AAAAAA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درگاه </a:t>
            </a:r>
            <a:r>
              <a:rPr lang="en-US" sz="1100" dirty="0">
                <a:cs typeface="B Nazanin" panose="00000400000000000000" pitchFamily="2" charset="-78"/>
              </a:rPr>
              <a:t>O2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FB11B-9C89-F8F5-DFB9-C5F7DE616651}"/>
              </a:ext>
            </a:extLst>
          </p:cNvPr>
          <p:cNvSpPr txBox="1"/>
          <p:nvPr/>
        </p:nvSpPr>
        <p:spPr>
          <a:xfrm>
            <a:off x="754767" y="3760470"/>
            <a:ext cx="844550" cy="274320"/>
          </a:xfrm>
          <a:prstGeom prst="rect">
            <a:avLst/>
          </a:prstGeom>
          <a:solidFill>
            <a:srgbClr val="AAAAAA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رابط های خارجی</a:t>
            </a:r>
            <a:endParaRPr lang="en-US" sz="900" b="1" dirty="0"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25E7D-F0BF-768E-DE5C-59E49BC8664A}"/>
              </a:ext>
            </a:extLst>
          </p:cNvPr>
          <p:cNvSpPr txBox="1"/>
          <p:nvPr/>
        </p:nvSpPr>
        <p:spPr>
          <a:xfrm>
            <a:off x="660400" y="4241800"/>
            <a:ext cx="805530" cy="52322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به/از اجزای خارجی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43EB65-A351-09CB-B27A-0D3729707721}"/>
              </a:ext>
            </a:extLst>
          </p:cNvPr>
          <p:cNvSpPr txBox="1"/>
          <p:nvPr/>
        </p:nvSpPr>
        <p:spPr>
          <a:xfrm>
            <a:off x="800100" y="2990850"/>
            <a:ext cx="3276600" cy="215444"/>
          </a:xfrm>
          <a:prstGeom prst="rect">
            <a:avLst/>
          </a:prstGeom>
          <a:solidFill>
            <a:srgbClr val="CACACA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زیرساخت پیام رسانی داخلی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88CBB-253C-1772-0CCE-CF80D7E1A462}"/>
              </a:ext>
            </a:extLst>
          </p:cNvPr>
          <p:cNvSpPr txBox="1"/>
          <p:nvPr/>
        </p:nvSpPr>
        <p:spPr>
          <a:xfrm>
            <a:off x="786140" y="3322553"/>
            <a:ext cx="3276600" cy="215444"/>
          </a:xfrm>
          <a:prstGeom prst="rect">
            <a:avLst/>
          </a:prstGeom>
          <a:solidFill>
            <a:srgbClr val="AAAAAA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توابع </a:t>
            </a:r>
            <a:r>
              <a:rPr lang="en-US" sz="1100" dirty="0">
                <a:cs typeface="B Nazanin" panose="00000400000000000000" pitchFamily="2" charset="-78"/>
              </a:rPr>
              <a:t>SMO</a:t>
            </a:r>
            <a:r>
              <a:rPr lang="fa-IR" sz="1100" dirty="0">
                <a:cs typeface="B Nazanin" panose="00000400000000000000" pitchFamily="2" charset="-78"/>
              </a:rPr>
              <a:t> (سیاست، طراحی، پیکربندی)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458F10-D9CB-B388-061A-AA2E3F8390E8}"/>
              </a:ext>
            </a:extLst>
          </p:cNvPr>
          <p:cNvSpPr txBox="1"/>
          <p:nvPr/>
        </p:nvSpPr>
        <p:spPr>
          <a:xfrm>
            <a:off x="815557" y="2046947"/>
            <a:ext cx="2520397" cy="182880"/>
          </a:xfrm>
          <a:prstGeom prst="rect">
            <a:avLst/>
          </a:prstGeom>
          <a:solidFill>
            <a:srgbClr val="E2E2E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cs typeface="B Nazanin" panose="00000400000000000000" pitchFamily="2" charset="-78"/>
              </a:rPr>
              <a:t>توابع چارچوب </a:t>
            </a:r>
            <a:r>
              <a:rPr lang="en-US" sz="1200" dirty="0">
                <a:cs typeface="B Nazanin" panose="00000400000000000000" pitchFamily="2" charset="-78"/>
              </a:rPr>
              <a:t>RIC/SMO</a:t>
            </a:r>
            <a:r>
              <a:rPr lang="fa-IR" sz="1200" dirty="0">
                <a:cs typeface="B Nazanin" panose="00000400000000000000" pitchFamily="2" charset="-78"/>
              </a:rPr>
              <a:t> غیر بلادرنگ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3494BD-095B-7716-C6F2-C9F508D71CBE}"/>
              </a:ext>
            </a:extLst>
          </p:cNvPr>
          <p:cNvSpPr txBox="1"/>
          <p:nvPr/>
        </p:nvSpPr>
        <p:spPr>
          <a:xfrm>
            <a:off x="2019913" y="2414964"/>
            <a:ext cx="1260198" cy="230832"/>
          </a:xfrm>
          <a:prstGeom prst="rect">
            <a:avLst/>
          </a:prstGeom>
          <a:solidFill>
            <a:srgbClr val="CACACA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900" b="1" dirty="0">
                <a:cs typeface="B Nazanin" panose="00000400000000000000" pitchFamily="2" charset="-78"/>
              </a:rPr>
              <a:t>جریان کاری هوش مصنوعی</a:t>
            </a:r>
            <a:endParaRPr lang="en-US" sz="900" b="1" dirty="0">
              <a:cs typeface="B Nazanin" panose="000004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7CDF4C-9990-ED30-1F24-1D8C69733AA9}"/>
              </a:ext>
            </a:extLst>
          </p:cNvPr>
          <p:cNvSpPr txBox="1"/>
          <p:nvPr/>
        </p:nvSpPr>
        <p:spPr>
          <a:xfrm>
            <a:off x="815557" y="2403129"/>
            <a:ext cx="1049649" cy="274320"/>
          </a:xfrm>
          <a:prstGeom prst="rect">
            <a:avLst/>
          </a:prstGeom>
          <a:solidFill>
            <a:srgbClr val="CACACA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b="1" dirty="0">
                <a:cs typeface="B Nazanin" panose="00000400000000000000" pitchFamily="2" charset="-78"/>
              </a:rPr>
              <a:t>مدیریت داده</a:t>
            </a:r>
            <a:endParaRPr lang="en-US" sz="1100" b="1" dirty="0">
              <a:cs typeface="B Nazanin" panose="00000400000000000000" pitchFamily="2" charset="-78"/>
            </a:endParaRPr>
          </a:p>
        </p:txBody>
      </p:sp>
      <p:sp>
        <p:nvSpPr>
          <p:cNvPr id="23" name="Google Shape;297;p28">
            <a:extLst>
              <a:ext uri="{FF2B5EF4-FFF2-40B4-BE49-F238E27FC236}">
                <a16:creationId xmlns:a16="http://schemas.microsoft.com/office/drawing/2014/main" id="{C6D4DD8C-D5CD-FEA0-DA34-FE9CD1760818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C4FE5A-325F-3A16-4DA5-595AA286ECE4}"/>
              </a:ext>
            </a:extLst>
          </p:cNvPr>
          <p:cNvSpPr txBox="1"/>
          <p:nvPr/>
        </p:nvSpPr>
        <p:spPr>
          <a:xfrm>
            <a:off x="5227253" y="1182023"/>
            <a:ext cx="32698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B Nazanin" panose="00000400000000000000" pitchFamily="2" charset="-78"/>
              </a:rPr>
              <a:t>rApp</a:t>
            </a:r>
            <a:r>
              <a:rPr lang="fa-IR" dirty="0">
                <a:cs typeface="B Nazanin" panose="00000400000000000000" pitchFamily="2" charset="-78"/>
              </a:rPr>
              <a:t>ها همانند </a:t>
            </a:r>
            <a:r>
              <a:rPr lang="en-US" dirty="0" err="1">
                <a:cs typeface="B Nazanin" panose="00000400000000000000" pitchFamily="2" charset="-78"/>
              </a:rPr>
              <a:t>xApp</a:t>
            </a:r>
            <a:r>
              <a:rPr lang="fa-IR" dirty="0">
                <a:cs typeface="B Nazanin" panose="00000400000000000000" pitchFamily="2" charset="-78"/>
              </a:rPr>
              <a:t>ها در مقیاس زمانی بزرگتر</a:t>
            </a:r>
            <a:endParaRPr lang="en-US" dirty="0">
              <a:cs typeface="B Nazanin" panose="00000400000000000000" pitchFamily="2" charset="-78"/>
            </a:endParaRPr>
          </a:p>
          <a:p>
            <a:pPr marL="285750" indent="-28575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cs typeface="B Nazanin" panose="00000400000000000000" pitchFamily="2" charset="-78"/>
            </a:endParaRPr>
          </a:p>
          <a:p>
            <a:pPr marL="285750" indent="-28575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بخش‌های مشترک </a:t>
            </a:r>
            <a:r>
              <a:rPr lang="en-US" dirty="0">
                <a:cs typeface="B Nazanin" panose="00000400000000000000" pitchFamily="2" charset="-78"/>
              </a:rPr>
              <a:t>SMO</a:t>
            </a:r>
            <a:r>
              <a:rPr lang="fa-IR" dirty="0">
                <a:cs typeface="B Nazanin" panose="00000400000000000000" pitchFamily="2" charset="-78"/>
              </a:rPr>
              <a:t> و </a:t>
            </a:r>
            <a:r>
              <a:rPr lang="en-US" dirty="0">
                <a:cs typeface="B Nazanin" panose="00000400000000000000" pitchFamily="2" charset="-78"/>
              </a:rPr>
              <a:t>RIC</a:t>
            </a:r>
            <a:r>
              <a:rPr lang="fa-IR" dirty="0">
                <a:cs typeface="B Nazanin" panose="00000400000000000000" pitchFamily="2" charset="-78"/>
              </a:rPr>
              <a:t> غیر بلادرنگ مانند: هوش مصنوعی و مدیریت داده</a:t>
            </a:r>
          </a:p>
          <a:p>
            <a:pPr marL="285750" indent="-28575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a-IR" dirty="0">
              <a:cs typeface="B Nazanin" panose="00000400000000000000" pitchFamily="2" charset="-78"/>
            </a:endParaRPr>
          </a:p>
          <a:p>
            <a:pPr marL="285750" indent="-28575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ارتباط با </a:t>
            </a:r>
            <a:r>
              <a:rPr lang="en-US" dirty="0">
                <a:cs typeface="B Nazanin" panose="00000400000000000000" pitchFamily="2" charset="-78"/>
              </a:rPr>
              <a:t>RIC</a:t>
            </a:r>
            <a:r>
              <a:rPr lang="fa-IR" dirty="0">
                <a:cs typeface="B Nazanin" panose="00000400000000000000" pitchFamily="2" charset="-78"/>
              </a:rPr>
              <a:t> تقریبا بلادرنگ از طریق درگاه </a:t>
            </a:r>
            <a:r>
              <a:rPr lang="en-US" dirty="0">
                <a:cs typeface="B Nazanin" panose="00000400000000000000" pitchFamily="2" charset="-78"/>
              </a:rPr>
              <a:t>A1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Vazirmatn" panose="020B0604020202020204" charset="-78"/>
                <a:cs typeface="B Nazanin" panose="00000400000000000000" pitchFamily="2" charset="-78"/>
              </a:rPr>
              <a:t>رابط‌ها</a:t>
            </a:r>
            <a:endParaRPr dirty="0">
              <a:latin typeface="Vazirmatn" panose="020B0604020202020204" charset="-78"/>
              <a:cs typeface="B Nazanin" panose="00000400000000000000" pitchFamily="2" charset="-78"/>
            </a:endParaRPr>
          </a:p>
        </p:txBody>
      </p:sp>
      <p:sp>
        <p:nvSpPr>
          <p:cNvPr id="410" name="Google Shape;410;p36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r>
              <a:rPr lang="en" dirty="0"/>
              <a:t>/27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23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16" name="Google Shape;416;p37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رابط‌های </a:t>
            </a:r>
            <a:r>
              <a:rPr lang="en-US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3GPP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417" name="Google Shape;4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1175"/>
            <a:ext cx="8839199" cy="23280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9;p28">
            <a:extLst>
              <a:ext uri="{FF2B5EF4-FFF2-40B4-BE49-F238E27FC236}">
                <a16:creationId xmlns:a16="http://schemas.microsoft.com/office/drawing/2014/main" id="{33D233D3-CB5F-565B-1003-AB04BD24D1ED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p28">
            <a:extLst>
              <a:ext uri="{FF2B5EF4-FFF2-40B4-BE49-F238E27FC236}">
                <a16:creationId xmlns:a16="http://schemas.microsoft.com/office/drawing/2014/main" id="{4E435795-71B3-24FF-2654-58D0EB540B51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1" name="Google Shape;300;p28">
            <a:extLst>
              <a:ext uri="{FF2B5EF4-FFF2-40B4-BE49-F238E27FC236}">
                <a16:creationId xmlns:a16="http://schemas.microsoft.com/office/drawing/2014/main" id="{AA256283-B0BA-848A-8AE0-9D3C83EC9D78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2" name="Google Shape;301;p28">
            <a:extLst>
              <a:ext uri="{FF2B5EF4-FFF2-40B4-BE49-F238E27FC236}">
                <a16:creationId xmlns:a16="http://schemas.microsoft.com/office/drawing/2014/main" id="{00B7B06D-AA51-8489-C31C-12D50B1B19BC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3" name="Google Shape;302;p28">
            <a:extLst>
              <a:ext uri="{FF2B5EF4-FFF2-40B4-BE49-F238E27FC236}">
                <a16:creationId xmlns:a16="http://schemas.microsoft.com/office/drawing/2014/main" id="{B3620DE7-76BB-8F7E-4C4C-EB981BC28D90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49B2E-1E85-8E83-954A-C18F66D49EEF}"/>
              </a:ext>
            </a:extLst>
          </p:cNvPr>
          <p:cNvSpPr txBox="1"/>
          <p:nvPr/>
        </p:nvSpPr>
        <p:spPr>
          <a:xfrm>
            <a:off x="6782655" y="2151103"/>
            <a:ext cx="1044090" cy="338554"/>
          </a:xfrm>
          <a:prstGeom prst="rect">
            <a:avLst/>
          </a:prstGeom>
          <a:solidFill>
            <a:srgbClr val="FE742A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هسته شبکه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38CFA-A3E6-B1F8-064C-327DCC2C6121}"/>
              </a:ext>
            </a:extLst>
          </p:cNvPr>
          <p:cNvSpPr txBox="1"/>
          <p:nvPr/>
        </p:nvSpPr>
        <p:spPr>
          <a:xfrm>
            <a:off x="8044902" y="1681888"/>
            <a:ext cx="728540" cy="228600"/>
          </a:xfrm>
          <a:prstGeom prst="rect">
            <a:avLst/>
          </a:prstGeom>
          <a:solidFill>
            <a:srgbClr val="FE742A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BB20E-FE90-62AF-AC81-D6114776DE84}"/>
              </a:ext>
            </a:extLst>
          </p:cNvPr>
          <p:cNvSpPr txBox="1"/>
          <p:nvPr/>
        </p:nvSpPr>
        <p:spPr>
          <a:xfrm>
            <a:off x="8044902" y="2049480"/>
            <a:ext cx="728540" cy="228600"/>
          </a:xfrm>
          <a:prstGeom prst="rect">
            <a:avLst/>
          </a:prstGeom>
          <a:solidFill>
            <a:srgbClr val="FE742B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757C-1731-4D65-D45D-395122E91C71}"/>
              </a:ext>
            </a:extLst>
          </p:cNvPr>
          <p:cNvSpPr txBox="1"/>
          <p:nvPr/>
        </p:nvSpPr>
        <p:spPr>
          <a:xfrm>
            <a:off x="8044902" y="2400498"/>
            <a:ext cx="728540" cy="228600"/>
          </a:xfrm>
          <a:prstGeom prst="rect">
            <a:avLst/>
          </a:prstGeom>
          <a:solidFill>
            <a:srgbClr val="FE742A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4DC00-DA67-1B45-DA5C-A31069536230}"/>
              </a:ext>
            </a:extLst>
          </p:cNvPr>
          <p:cNvSpPr txBox="1"/>
          <p:nvPr/>
        </p:nvSpPr>
        <p:spPr>
          <a:xfrm>
            <a:off x="8044902" y="2751121"/>
            <a:ext cx="728540" cy="228600"/>
          </a:xfrm>
          <a:prstGeom prst="rect">
            <a:avLst/>
          </a:prstGeom>
          <a:solidFill>
            <a:srgbClr val="FE742A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02212-53CF-4E26-ED8B-ACB02905DC2F}"/>
              </a:ext>
            </a:extLst>
          </p:cNvPr>
          <p:cNvSpPr txBox="1"/>
          <p:nvPr/>
        </p:nvSpPr>
        <p:spPr>
          <a:xfrm>
            <a:off x="5839924" y="3174347"/>
            <a:ext cx="1633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>
                <a:cs typeface="B Nazanin" panose="00000400000000000000" pitchFamily="2" charset="-78"/>
              </a:rPr>
              <a:t>رابط </a:t>
            </a:r>
            <a:r>
              <a:rPr lang="en-US" sz="1200" dirty="0">
                <a:cs typeface="B Nazanin" panose="00000400000000000000" pitchFamily="2" charset="-78"/>
              </a:rPr>
              <a:t>S1</a:t>
            </a:r>
            <a:r>
              <a:rPr lang="fa-IR" sz="1600" dirty="0">
                <a:cs typeface="B Nazanin" panose="00000400000000000000" pitchFamily="2" charset="-78"/>
              </a:rPr>
              <a:t> مبتنی بر استاندارد </a:t>
            </a:r>
            <a:r>
              <a:rPr lang="en-US" sz="1200" dirty="0">
                <a:cs typeface="B Nazanin" panose="00000400000000000000" pitchFamily="2" charset="-78"/>
              </a:rPr>
              <a:t>3GPP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1B8C9-2810-144F-99FA-2B6B7ADF1E70}"/>
              </a:ext>
            </a:extLst>
          </p:cNvPr>
          <p:cNvSpPr txBox="1"/>
          <p:nvPr/>
        </p:nvSpPr>
        <p:spPr>
          <a:xfrm>
            <a:off x="4321299" y="3174346"/>
            <a:ext cx="1633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>
                <a:cs typeface="B Nazanin" panose="00000400000000000000" pitchFamily="2" charset="-78"/>
              </a:rPr>
              <a:t>رابط </a:t>
            </a:r>
            <a:r>
              <a:rPr lang="en-US" sz="1200" dirty="0">
                <a:cs typeface="B Nazanin" panose="00000400000000000000" pitchFamily="2" charset="-78"/>
              </a:rPr>
              <a:t>F1</a:t>
            </a:r>
            <a:r>
              <a:rPr lang="fa-IR" sz="1600" dirty="0">
                <a:cs typeface="B Nazanin" panose="00000400000000000000" pitchFamily="2" charset="-78"/>
              </a:rPr>
              <a:t> مبتنی بر استاندارد </a:t>
            </a:r>
            <a:r>
              <a:rPr lang="en-US" sz="1200" dirty="0">
                <a:cs typeface="B Nazanin" panose="00000400000000000000" pitchFamily="2" charset="-78"/>
              </a:rPr>
              <a:t>3GPP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844A4-B1DD-A992-F95D-7A2389F36217}"/>
              </a:ext>
            </a:extLst>
          </p:cNvPr>
          <p:cNvSpPr txBox="1"/>
          <p:nvPr/>
        </p:nvSpPr>
        <p:spPr>
          <a:xfrm>
            <a:off x="152400" y="3234497"/>
            <a:ext cx="1633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>
                <a:cs typeface="B Nazanin" panose="00000400000000000000" pitchFamily="2" charset="-78"/>
              </a:rPr>
              <a:t>رابط </a:t>
            </a:r>
            <a:r>
              <a:rPr lang="en-US" sz="1200" dirty="0" err="1">
                <a:cs typeface="B Nazanin" panose="00000400000000000000" pitchFamily="2" charset="-78"/>
              </a:rPr>
              <a:t>Uu</a:t>
            </a:r>
            <a:r>
              <a:rPr lang="fa-IR" sz="1600" dirty="0">
                <a:cs typeface="B Nazanin" panose="00000400000000000000" pitchFamily="2" charset="-78"/>
              </a:rPr>
              <a:t> مبتنی بر استاندارد </a:t>
            </a:r>
            <a:r>
              <a:rPr lang="en-US" sz="1200" dirty="0">
                <a:cs typeface="B Nazanin" panose="00000400000000000000" pitchFamily="2" charset="-78"/>
              </a:rPr>
              <a:t>3GPP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2" name="Google Shape;297;p28">
            <a:extLst>
              <a:ext uri="{FF2B5EF4-FFF2-40B4-BE49-F238E27FC236}">
                <a16:creationId xmlns:a16="http://schemas.microsoft.com/office/drawing/2014/main" id="{0904744B-8598-D133-48AA-2C17AA6F3530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24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29" name="Google Shape;429;p38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رابط‌های </a:t>
            </a:r>
            <a:r>
              <a:rPr lang="en-US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O-RAN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430" name="Google Shape;4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00" y="152400"/>
            <a:ext cx="4724566" cy="459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9;p28">
            <a:extLst>
              <a:ext uri="{FF2B5EF4-FFF2-40B4-BE49-F238E27FC236}">
                <a16:creationId xmlns:a16="http://schemas.microsoft.com/office/drawing/2014/main" id="{C75CF8AA-3222-F465-7A92-3BC150A7766F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p28">
            <a:extLst>
              <a:ext uri="{FF2B5EF4-FFF2-40B4-BE49-F238E27FC236}">
                <a16:creationId xmlns:a16="http://schemas.microsoft.com/office/drawing/2014/main" id="{BE8B626B-20E4-292B-A615-C6BC269E85D5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1" name="Google Shape;300;p28">
            <a:extLst>
              <a:ext uri="{FF2B5EF4-FFF2-40B4-BE49-F238E27FC236}">
                <a16:creationId xmlns:a16="http://schemas.microsoft.com/office/drawing/2014/main" id="{17A9FC3C-2B09-B474-2D1B-F9D73040E101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2" name="Google Shape;301;p28">
            <a:extLst>
              <a:ext uri="{FF2B5EF4-FFF2-40B4-BE49-F238E27FC236}">
                <a16:creationId xmlns:a16="http://schemas.microsoft.com/office/drawing/2014/main" id="{5CF1763F-B423-3D32-FA99-7FAD8C5FD959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3" name="Google Shape;302;p28">
            <a:extLst>
              <a:ext uri="{FF2B5EF4-FFF2-40B4-BE49-F238E27FC236}">
                <a16:creationId xmlns:a16="http://schemas.microsoft.com/office/drawing/2014/main" id="{6CB3878C-7EB2-F3AC-3F1C-EA6A9C3FE870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2C77DE-1278-8D0F-97AE-59A6966E3092}"/>
              </a:ext>
            </a:extLst>
          </p:cNvPr>
          <p:cNvSpPr/>
          <p:nvPr/>
        </p:nvSpPr>
        <p:spPr>
          <a:xfrm>
            <a:off x="643174" y="4361153"/>
            <a:ext cx="4525618" cy="274320"/>
          </a:xfrm>
          <a:prstGeom prst="roundRect">
            <a:avLst>
              <a:gd name="adj" fmla="val 24296"/>
            </a:avLst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>
                <a:solidFill>
                  <a:srgbClr val="D7D4D3"/>
                </a:solidFill>
                <a:cs typeface="B Nazanin" panose="00000400000000000000" pitchFamily="2" charset="-78"/>
              </a:rPr>
              <a:t>گره‌های </a:t>
            </a:r>
            <a:r>
              <a:rPr lang="en-US" sz="1200" dirty="0">
                <a:solidFill>
                  <a:srgbClr val="D7D4D3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278E3-0199-26CE-1AC7-0A154D905285}"/>
              </a:ext>
            </a:extLst>
          </p:cNvPr>
          <p:cNvSpPr txBox="1"/>
          <p:nvPr/>
        </p:nvSpPr>
        <p:spPr>
          <a:xfrm>
            <a:off x="3803947" y="3086958"/>
            <a:ext cx="708992" cy="307777"/>
          </a:xfrm>
          <a:prstGeom prst="rect">
            <a:avLst/>
          </a:prstGeom>
          <a:solidFill>
            <a:srgbClr val="FEDDC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امنیت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D01F1-F71F-5CA3-A101-61CE37D7552F}"/>
              </a:ext>
            </a:extLst>
          </p:cNvPr>
          <p:cNvSpPr txBox="1"/>
          <p:nvPr/>
        </p:nvSpPr>
        <p:spPr>
          <a:xfrm>
            <a:off x="2787000" y="3119369"/>
            <a:ext cx="914400" cy="274320"/>
          </a:xfrm>
          <a:prstGeom prst="rect">
            <a:avLst/>
          </a:prstGeom>
          <a:solidFill>
            <a:srgbClr val="FFDCD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سرویس‌ها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493A-248D-06C4-2CAA-14F1939A9BA5}"/>
              </a:ext>
            </a:extLst>
          </p:cNvPr>
          <p:cNvSpPr txBox="1"/>
          <p:nvPr/>
        </p:nvSpPr>
        <p:spPr>
          <a:xfrm>
            <a:off x="1806664" y="3119369"/>
            <a:ext cx="914400" cy="274320"/>
          </a:xfrm>
          <a:prstGeom prst="rect">
            <a:avLst/>
          </a:prstGeom>
          <a:solidFill>
            <a:srgbClr val="FEDDD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مدیریت اشتراک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8718BF-16D3-E45C-3705-B027F13C9090}"/>
              </a:ext>
            </a:extLst>
          </p:cNvPr>
          <p:cNvSpPr/>
          <p:nvPr/>
        </p:nvSpPr>
        <p:spPr>
          <a:xfrm>
            <a:off x="796077" y="2824371"/>
            <a:ext cx="3922776" cy="234905"/>
          </a:xfrm>
          <a:prstGeom prst="roundRect">
            <a:avLst/>
          </a:prstGeom>
          <a:solidFill>
            <a:srgbClr val="FED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00" dirty="0">
                <a:cs typeface="B Nazanin" panose="00000400000000000000" pitchFamily="2" charset="-78"/>
              </a:rPr>
              <a:t>زیرساخت پیام ‌رسانی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C9495-25E1-B1C1-2338-95CD0A5DF392}"/>
              </a:ext>
            </a:extLst>
          </p:cNvPr>
          <p:cNvSpPr txBox="1"/>
          <p:nvPr/>
        </p:nvSpPr>
        <p:spPr>
          <a:xfrm>
            <a:off x="2140226" y="496680"/>
            <a:ext cx="1636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E0DDDB"/>
                </a:solidFill>
                <a:cs typeface="B Nazanin" panose="00000400000000000000" pitchFamily="2" charset="-78"/>
              </a:rPr>
              <a:t>RIC</a:t>
            </a:r>
            <a:r>
              <a:rPr lang="fa-IR" sz="1200" dirty="0">
                <a:solidFill>
                  <a:srgbClr val="E0DDDB"/>
                </a:solidFill>
                <a:cs typeface="B Nazanin" panose="00000400000000000000" pitchFamily="2" charset="-78"/>
              </a:rPr>
              <a:t>های غیر بلادرنگ</a:t>
            </a:r>
            <a:endParaRPr lang="en-US" sz="12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85A290-54F1-EA58-F022-1343EB95C611}"/>
              </a:ext>
            </a:extLst>
          </p:cNvPr>
          <p:cNvSpPr/>
          <p:nvPr/>
        </p:nvSpPr>
        <p:spPr>
          <a:xfrm rot="16200000">
            <a:off x="3743305" y="2759485"/>
            <a:ext cx="2275221" cy="225287"/>
          </a:xfrm>
          <a:prstGeom prst="roundRect">
            <a:avLst/>
          </a:prstGeom>
          <a:solidFill>
            <a:srgbClr val="ED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فعالسازی واسط‌ها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93471-6B0E-31C0-852E-46C2E845C787}"/>
              </a:ext>
            </a:extLst>
          </p:cNvPr>
          <p:cNvSpPr txBox="1"/>
          <p:nvPr/>
        </p:nvSpPr>
        <p:spPr>
          <a:xfrm>
            <a:off x="1516719" y="286322"/>
            <a:ext cx="2759346" cy="182880"/>
          </a:xfrm>
          <a:prstGeom prst="rect">
            <a:avLst/>
          </a:prstGeom>
          <a:solidFill>
            <a:srgbClr val="F7F5F3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مدیریت سرویس و همگام‌سازی (</a:t>
            </a:r>
            <a:r>
              <a:rPr lang="en-US" sz="1100" dirty="0">
                <a:solidFill>
                  <a:srgbClr val="E0DDDB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rgbClr val="E0DDDB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rgbClr val="E0DDDB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C8D6D-42A7-A835-DEC8-FE4325B1C132}"/>
              </a:ext>
            </a:extLst>
          </p:cNvPr>
          <p:cNvSpPr txBox="1"/>
          <p:nvPr/>
        </p:nvSpPr>
        <p:spPr>
          <a:xfrm>
            <a:off x="3324331" y="1280382"/>
            <a:ext cx="1700463" cy="430887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واسط‌های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 تقریبا بلادرنگ</a:t>
            </a:r>
          </a:p>
          <a:p>
            <a:pPr algn="ctr" rtl="1"/>
            <a:r>
              <a:rPr lang="fa-IR" sz="1100" dirty="0">
                <a:solidFill>
                  <a:srgbClr val="FAD9CB"/>
                </a:solidFill>
                <a:cs typeface="B Nazanin" panose="00000400000000000000" pitchFamily="2" charset="-78"/>
              </a:rPr>
              <a:t>برای </a:t>
            </a:r>
            <a:r>
              <a:rPr lang="en-US" sz="1100" dirty="0">
                <a:solidFill>
                  <a:srgbClr val="FAD9CB"/>
                </a:solidFill>
                <a:cs typeface="B Nazanin" panose="00000400000000000000" pitchFamily="2" charset="-78"/>
              </a:rPr>
              <a:t>xApp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004D8-FB33-27F0-8CE7-45C24992C3C8}"/>
              </a:ext>
            </a:extLst>
          </p:cNvPr>
          <p:cNvSpPr txBox="1"/>
          <p:nvPr/>
        </p:nvSpPr>
        <p:spPr>
          <a:xfrm>
            <a:off x="1225458" y="3780766"/>
            <a:ext cx="1118236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پایگاه داده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3376B-2BCE-93CA-7C79-D4D51851A833}"/>
              </a:ext>
            </a:extLst>
          </p:cNvPr>
          <p:cNvSpPr txBox="1"/>
          <p:nvPr/>
        </p:nvSpPr>
        <p:spPr>
          <a:xfrm>
            <a:off x="1296632" y="3461793"/>
            <a:ext cx="1040110" cy="182880"/>
          </a:xfrm>
          <a:prstGeom prst="rect">
            <a:avLst/>
          </a:prstGeom>
          <a:solidFill>
            <a:srgbClr val="D8D6D4"/>
          </a:solidFill>
        </p:spPr>
        <p:txBody>
          <a:bodyPr wrap="square" tIns="0" rtlCol="0">
            <a:spAutoFit/>
          </a:bodyPr>
          <a:lstStyle/>
          <a:p>
            <a:pPr algn="ctr"/>
            <a:r>
              <a:rPr lang="fa-IR" sz="1050" dirty="0">
                <a:solidFill>
                  <a:schemeClr val="bg1"/>
                </a:solidFill>
                <a:cs typeface="B Nazanin" panose="00000400000000000000" pitchFamily="2" charset="-78"/>
              </a:rPr>
              <a:t>لایه داده اشتراکی</a:t>
            </a:r>
            <a:endParaRPr lang="en-US" sz="105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F7200-0449-B8FA-0D6C-EFFE78D2E8F3}"/>
              </a:ext>
            </a:extLst>
          </p:cNvPr>
          <p:cNvSpPr txBox="1"/>
          <p:nvPr/>
        </p:nvSpPr>
        <p:spPr>
          <a:xfrm>
            <a:off x="809701" y="3105725"/>
            <a:ext cx="929102" cy="246221"/>
          </a:xfrm>
          <a:prstGeom prst="rect">
            <a:avLst/>
          </a:prstGeom>
          <a:solidFill>
            <a:srgbClr val="FEDDD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000" dirty="0">
                <a:solidFill>
                  <a:schemeClr val="bg1"/>
                </a:solidFill>
                <a:cs typeface="B Nazanin" panose="00000400000000000000" pitchFamily="2" charset="-78"/>
              </a:rPr>
              <a:t>کاهش ناسازگاری</a:t>
            </a:r>
            <a:endParaRPr lang="en-US" sz="1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EB209-2A86-D775-74F7-2103DAC29173}"/>
              </a:ext>
            </a:extLst>
          </p:cNvPr>
          <p:cNvSpPr txBox="1"/>
          <p:nvPr/>
        </p:nvSpPr>
        <p:spPr>
          <a:xfrm>
            <a:off x="2290248" y="1383461"/>
            <a:ext cx="945438" cy="276999"/>
          </a:xfrm>
          <a:prstGeom prst="rect">
            <a:avLst/>
          </a:prstGeom>
          <a:solidFill>
            <a:srgbClr val="FF6C24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A1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E0876B-C4C5-6828-FC26-121249694268}"/>
              </a:ext>
            </a:extLst>
          </p:cNvPr>
          <p:cNvSpPr txBox="1"/>
          <p:nvPr/>
        </p:nvSpPr>
        <p:spPr>
          <a:xfrm>
            <a:off x="965018" y="1383461"/>
            <a:ext cx="945438" cy="276999"/>
          </a:xfrm>
          <a:prstGeom prst="rect">
            <a:avLst/>
          </a:prstGeom>
          <a:solidFill>
            <a:srgbClr val="FF6C2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O1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FDAADF-4C90-7770-430B-FD329EA3D6AC}"/>
              </a:ext>
            </a:extLst>
          </p:cNvPr>
          <p:cNvSpPr txBox="1"/>
          <p:nvPr/>
        </p:nvSpPr>
        <p:spPr>
          <a:xfrm>
            <a:off x="3565820" y="3591157"/>
            <a:ext cx="945438" cy="276999"/>
          </a:xfrm>
          <a:prstGeom prst="rect">
            <a:avLst/>
          </a:prstGeom>
          <a:solidFill>
            <a:srgbClr val="FF6C2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chemeClr val="bg1"/>
                </a:solidFill>
                <a:cs typeface="B Nazanin" panose="00000400000000000000" pitchFamily="2" charset="-78"/>
              </a:rPr>
              <a:t>درگاه </a:t>
            </a:r>
            <a:r>
              <a:rPr lang="en-US" sz="1200" dirty="0">
                <a:solidFill>
                  <a:schemeClr val="bg1"/>
                </a:solidFill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17" name="Google Shape;297;p28">
            <a:extLst>
              <a:ext uri="{FF2B5EF4-FFF2-40B4-BE49-F238E27FC236}">
                <a16:creationId xmlns:a16="http://schemas.microsoft.com/office/drawing/2014/main" id="{989DF1D0-915F-E63D-27CB-CC97937C9547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99" y="850825"/>
            <a:ext cx="7949126" cy="394547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25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55" name="Google Shape;455;p40"/>
          <p:cNvSpPr txBox="1">
            <a:spLocks noGrp="1"/>
          </p:cNvSpPr>
          <p:nvPr>
            <p:ph type="title"/>
          </p:nvPr>
        </p:nvSpPr>
        <p:spPr>
          <a:xfrm>
            <a:off x="2955625" y="444425"/>
            <a:ext cx="55422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مثالی از E2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3" name="Google Shape;299;p28">
            <a:extLst>
              <a:ext uri="{FF2B5EF4-FFF2-40B4-BE49-F238E27FC236}">
                <a16:creationId xmlns:a16="http://schemas.microsoft.com/office/drawing/2014/main" id="{FEC3EEEE-5C7D-F1AB-DE55-95113581F614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98;p28">
            <a:extLst>
              <a:ext uri="{FF2B5EF4-FFF2-40B4-BE49-F238E27FC236}">
                <a16:creationId xmlns:a16="http://schemas.microsoft.com/office/drawing/2014/main" id="{FBBCC2A9-3413-FC1A-8790-9B1CC070AE44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5" name="Google Shape;300;p28">
            <a:extLst>
              <a:ext uri="{FF2B5EF4-FFF2-40B4-BE49-F238E27FC236}">
                <a16:creationId xmlns:a16="http://schemas.microsoft.com/office/drawing/2014/main" id="{B526AE1F-D7C2-E5DC-EE90-FB8D6A9885D5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 w="9525"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6" name="Google Shape;301;p28">
            <a:extLst>
              <a:ext uri="{FF2B5EF4-FFF2-40B4-BE49-F238E27FC236}">
                <a16:creationId xmlns:a16="http://schemas.microsoft.com/office/drawing/2014/main" id="{43918245-B42F-0D94-B506-2B6E98C965B6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 w="9525"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7" name="Google Shape;302;p28">
            <a:extLst>
              <a:ext uri="{FF2B5EF4-FFF2-40B4-BE49-F238E27FC236}">
                <a16:creationId xmlns:a16="http://schemas.microsoft.com/office/drawing/2014/main" id="{B1E71200-2B6C-4F1B-86E7-FD731C4F16FE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87BAF-9A20-79C0-1533-FC19D601A677}"/>
              </a:ext>
            </a:extLst>
          </p:cNvPr>
          <p:cNvSpPr txBox="1"/>
          <p:nvPr/>
        </p:nvSpPr>
        <p:spPr>
          <a:xfrm>
            <a:off x="746876" y="957152"/>
            <a:ext cx="865539" cy="430887"/>
          </a:xfrm>
          <a:prstGeom prst="rect">
            <a:avLst/>
          </a:prstGeom>
          <a:solidFill>
            <a:srgbClr val="FBCDB8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100" b="1" dirty="0">
                <a:cs typeface="B Nazanin" panose="00000400000000000000" pitchFamily="2" charset="-78"/>
              </a:rPr>
              <a:t>RIC</a:t>
            </a:r>
            <a:r>
              <a:rPr lang="fa-IR" sz="1100" b="1" dirty="0">
                <a:cs typeface="B Nazanin" panose="00000400000000000000" pitchFamily="2" charset="-78"/>
              </a:rPr>
              <a:t> تقریبا بلادرنگ</a:t>
            </a:r>
            <a:endParaRPr lang="en-US" sz="1100" b="1" dirty="0"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D942D-C171-B886-32FD-655472716F7A}"/>
              </a:ext>
            </a:extLst>
          </p:cNvPr>
          <p:cNvSpPr txBox="1"/>
          <p:nvPr/>
        </p:nvSpPr>
        <p:spPr>
          <a:xfrm>
            <a:off x="3223666" y="1041790"/>
            <a:ext cx="865539" cy="261610"/>
          </a:xfrm>
          <a:prstGeom prst="rect">
            <a:avLst/>
          </a:prstGeom>
          <a:solidFill>
            <a:srgbClr val="FBCDB8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b="1" dirty="0">
                <a:cs typeface="B Nazanin" panose="00000400000000000000" pitchFamily="2" charset="-78"/>
              </a:rPr>
              <a:t>گره </a:t>
            </a:r>
            <a:r>
              <a:rPr lang="en-US" sz="1100" b="1" dirty="0"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AFCCE-172F-598D-7870-431EFBF8A56E}"/>
              </a:ext>
            </a:extLst>
          </p:cNvPr>
          <p:cNvSpPr txBox="1"/>
          <p:nvPr/>
        </p:nvSpPr>
        <p:spPr>
          <a:xfrm>
            <a:off x="4947084" y="999032"/>
            <a:ext cx="865539" cy="430887"/>
          </a:xfrm>
          <a:prstGeom prst="rect">
            <a:avLst/>
          </a:prstGeom>
          <a:solidFill>
            <a:srgbClr val="FBCDB8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100" b="1" dirty="0">
                <a:cs typeface="B Nazanin" panose="00000400000000000000" pitchFamily="2" charset="-78"/>
              </a:rPr>
              <a:t>RIC</a:t>
            </a:r>
            <a:r>
              <a:rPr lang="fa-IR" sz="1100" b="1" dirty="0">
                <a:cs typeface="B Nazanin" panose="00000400000000000000" pitchFamily="2" charset="-78"/>
              </a:rPr>
              <a:t> تقریبا بلادرنگ</a:t>
            </a:r>
            <a:endParaRPr lang="en-US" sz="1100" b="1" dirty="0"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2A8BD-E933-ED9F-127F-7F85DD176658}"/>
              </a:ext>
            </a:extLst>
          </p:cNvPr>
          <p:cNvSpPr txBox="1"/>
          <p:nvPr/>
        </p:nvSpPr>
        <p:spPr>
          <a:xfrm>
            <a:off x="7371312" y="1083670"/>
            <a:ext cx="865539" cy="261610"/>
          </a:xfrm>
          <a:prstGeom prst="rect">
            <a:avLst/>
          </a:prstGeom>
          <a:solidFill>
            <a:srgbClr val="FBCDB8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b="1" dirty="0">
                <a:cs typeface="B Nazanin" panose="00000400000000000000" pitchFamily="2" charset="-78"/>
              </a:rPr>
              <a:t>گره </a:t>
            </a:r>
            <a:r>
              <a:rPr lang="en-US" sz="1100" b="1" dirty="0"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AC30E-6ED5-2BF4-C6B4-4A9C06EEE2CA}"/>
              </a:ext>
            </a:extLst>
          </p:cNvPr>
          <p:cNvSpPr txBox="1"/>
          <p:nvPr/>
        </p:nvSpPr>
        <p:spPr>
          <a:xfrm>
            <a:off x="1472812" y="2200839"/>
            <a:ext cx="190626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برقراری ارتباط </a:t>
            </a:r>
            <a:r>
              <a:rPr lang="en-US" sz="1100" dirty="0">
                <a:cs typeface="B Nazanin" panose="00000400000000000000" pitchFamily="2" charset="-78"/>
              </a:rPr>
              <a:t>SCTP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4461CE-BD54-F3BC-2870-96E95B5F9406}"/>
              </a:ext>
            </a:extLst>
          </p:cNvPr>
          <p:cNvSpPr txBox="1"/>
          <p:nvPr/>
        </p:nvSpPr>
        <p:spPr>
          <a:xfrm>
            <a:off x="736066" y="4299655"/>
            <a:ext cx="865539" cy="430887"/>
          </a:xfrm>
          <a:prstGeom prst="rect">
            <a:avLst/>
          </a:prstGeom>
          <a:solidFill>
            <a:srgbClr val="FBCDB8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100" b="1" dirty="0">
                <a:cs typeface="B Nazanin" panose="00000400000000000000" pitchFamily="2" charset="-78"/>
              </a:rPr>
              <a:t>RIC</a:t>
            </a:r>
            <a:r>
              <a:rPr lang="fa-IR" sz="1100" b="1" dirty="0">
                <a:cs typeface="B Nazanin" panose="00000400000000000000" pitchFamily="2" charset="-78"/>
              </a:rPr>
              <a:t> تقریبا بلادرنگ</a:t>
            </a:r>
            <a:endParaRPr lang="en-US" sz="1100" b="1" dirty="0"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67FE10-8E5D-1490-22CB-B1606A74D5E4}"/>
              </a:ext>
            </a:extLst>
          </p:cNvPr>
          <p:cNvSpPr txBox="1"/>
          <p:nvPr/>
        </p:nvSpPr>
        <p:spPr>
          <a:xfrm>
            <a:off x="3223666" y="4377313"/>
            <a:ext cx="865539" cy="261610"/>
          </a:xfrm>
          <a:prstGeom prst="rect">
            <a:avLst/>
          </a:prstGeom>
          <a:solidFill>
            <a:srgbClr val="FBCDB8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b="1" dirty="0">
                <a:cs typeface="B Nazanin" panose="00000400000000000000" pitchFamily="2" charset="-78"/>
              </a:rPr>
              <a:t>گره </a:t>
            </a:r>
            <a:r>
              <a:rPr lang="en-US" sz="1100" b="1" dirty="0"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CCEF2-5938-57EA-9810-D4C0EDA55E54}"/>
              </a:ext>
            </a:extLst>
          </p:cNvPr>
          <p:cNvSpPr txBox="1"/>
          <p:nvPr/>
        </p:nvSpPr>
        <p:spPr>
          <a:xfrm>
            <a:off x="7371312" y="4349273"/>
            <a:ext cx="865539" cy="261610"/>
          </a:xfrm>
          <a:prstGeom prst="rect">
            <a:avLst/>
          </a:prstGeom>
          <a:solidFill>
            <a:srgbClr val="FBCDB8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b="1" dirty="0">
                <a:cs typeface="B Nazanin" panose="00000400000000000000" pitchFamily="2" charset="-78"/>
              </a:rPr>
              <a:t>گره </a:t>
            </a:r>
            <a:r>
              <a:rPr lang="en-US" sz="1100" b="1" dirty="0"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763F6-DC39-C976-27EA-50A7EF7B86B3}"/>
              </a:ext>
            </a:extLst>
          </p:cNvPr>
          <p:cNvSpPr txBox="1"/>
          <p:nvPr/>
        </p:nvSpPr>
        <p:spPr>
          <a:xfrm>
            <a:off x="4950963" y="4249916"/>
            <a:ext cx="865539" cy="430887"/>
          </a:xfrm>
          <a:prstGeom prst="rect">
            <a:avLst/>
          </a:prstGeom>
          <a:solidFill>
            <a:srgbClr val="FBCDB8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100" b="1" dirty="0">
                <a:cs typeface="B Nazanin" panose="00000400000000000000" pitchFamily="2" charset="-78"/>
              </a:rPr>
              <a:t>RIC</a:t>
            </a:r>
            <a:r>
              <a:rPr lang="fa-IR" sz="1100" b="1" dirty="0">
                <a:cs typeface="B Nazanin" panose="00000400000000000000" pitchFamily="2" charset="-78"/>
              </a:rPr>
              <a:t> تقریبا بلادرنگ</a:t>
            </a:r>
            <a:endParaRPr lang="en-US" sz="1100" b="1" dirty="0">
              <a:cs typeface="B Nazanin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CD13F7-EEF0-291C-091A-C5E749DB781D}"/>
              </a:ext>
            </a:extLst>
          </p:cNvPr>
          <p:cNvSpPr txBox="1"/>
          <p:nvPr/>
        </p:nvSpPr>
        <p:spPr>
          <a:xfrm>
            <a:off x="4947084" y="4021474"/>
            <a:ext cx="1197433" cy="161583"/>
          </a:xfrm>
          <a:prstGeom prst="rect">
            <a:avLst/>
          </a:prstGeom>
          <a:solidFill>
            <a:srgbClr val="F79B7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750" b="1" dirty="0">
                <a:cs typeface="B Nazanin" panose="00000400000000000000" pitchFamily="2" charset="-78"/>
              </a:rPr>
              <a:t>دریافت </a:t>
            </a:r>
            <a:r>
              <a:rPr lang="en-US" sz="750" b="1" dirty="0">
                <a:cs typeface="B Nazanin" panose="00000400000000000000" pitchFamily="2" charset="-78"/>
              </a:rPr>
              <a:t>KPM</a:t>
            </a:r>
            <a:r>
              <a:rPr lang="fa-IR" sz="750" b="1" dirty="0">
                <a:cs typeface="B Nazanin" panose="00000400000000000000" pitchFamily="2" charset="-78"/>
              </a:rPr>
              <a:t>ها توسط </a:t>
            </a:r>
            <a:r>
              <a:rPr lang="en-US" sz="750" b="1" dirty="0" err="1">
                <a:cs typeface="B Nazanin" panose="00000400000000000000" pitchFamily="2" charset="-78"/>
              </a:rPr>
              <a:t>xApp</a:t>
            </a:r>
            <a:endParaRPr lang="en-US" sz="750" b="1" dirty="0">
              <a:cs typeface="B Nazanin" panose="000004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C1023-713B-8018-3235-07591A6F11C0}"/>
              </a:ext>
            </a:extLst>
          </p:cNvPr>
          <p:cNvSpPr txBox="1"/>
          <p:nvPr/>
        </p:nvSpPr>
        <p:spPr>
          <a:xfrm>
            <a:off x="4947084" y="2816580"/>
            <a:ext cx="1197433" cy="161583"/>
          </a:xfrm>
          <a:prstGeom prst="rect">
            <a:avLst/>
          </a:prstGeom>
          <a:solidFill>
            <a:srgbClr val="F79B7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750" b="1" dirty="0">
                <a:cs typeface="B Nazanin" panose="00000400000000000000" pitchFamily="2" charset="-78"/>
              </a:rPr>
              <a:t>دریافت </a:t>
            </a:r>
            <a:r>
              <a:rPr lang="en-US" sz="750" b="1" dirty="0">
                <a:cs typeface="B Nazanin" panose="00000400000000000000" pitchFamily="2" charset="-78"/>
              </a:rPr>
              <a:t>KPM</a:t>
            </a:r>
            <a:r>
              <a:rPr lang="fa-IR" sz="750" b="1" dirty="0">
                <a:cs typeface="B Nazanin" panose="00000400000000000000" pitchFamily="2" charset="-78"/>
              </a:rPr>
              <a:t>ها توسط </a:t>
            </a:r>
            <a:r>
              <a:rPr lang="en-US" sz="750" b="1" dirty="0" err="1">
                <a:cs typeface="B Nazanin" panose="00000400000000000000" pitchFamily="2" charset="-78"/>
              </a:rPr>
              <a:t>xApp</a:t>
            </a:r>
            <a:endParaRPr lang="en-US" sz="750" b="1" dirty="0">
              <a:cs typeface="B Nazanin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FA032-9A9F-CDF1-EA4D-0C9D494955D7}"/>
              </a:ext>
            </a:extLst>
          </p:cNvPr>
          <p:cNvSpPr txBox="1"/>
          <p:nvPr/>
        </p:nvSpPr>
        <p:spPr>
          <a:xfrm>
            <a:off x="7067338" y="3686539"/>
            <a:ext cx="1197433" cy="161583"/>
          </a:xfrm>
          <a:prstGeom prst="rect">
            <a:avLst/>
          </a:prstGeom>
          <a:solidFill>
            <a:srgbClr val="F79B7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750" b="1" dirty="0">
                <a:cs typeface="B Nazanin" panose="00000400000000000000" pitchFamily="2" charset="-78"/>
              </a:rPr>
              <a:t>منقضی شدن تایمر</a:t>
            </a:r>
            <a:endParaRPr lang="en-US" sz="750" b="1" dirty="0">
              <a:cs typeface="B Nazanin" panose="000004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0CEE1-F02A-FE05-9BE6-A184E3DC289F}"/>
              </a:ext>
            </a:extLst>
          </p:cNvPr>
          <p:cNvSpPr txBox="1"/>
          <p:nvPr/>
        </p:nvSpPr>
        <p:spPr>
          <a:xfrm>
            <a:off x="7067337" y="2289764"/>
            <a:ext cx="1197433" cy="320040"/>
          </a:xfrm>
          <a:prstGeom prst="rect">
            <a:avLst/>
          </a:prstGeom>
          <a:solidFill>
            <a:srgbClr val="F79B7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800" b="1" dirty="0">
                <a:cs typeface="B Nazanin" panose="00000400000000000000" pitchFamily="2" charset="-78"/>
              </a:rPr>
              <a:t>تشخیص محرک رویداد</a:t>
            </a:r>
            <a:r>
              <a:rPr lang="en-US" sz="800" b="1" dirty="0">
                <a:cs typeface="B Nazanin" panose="00000400000000000000" pitchFamily="2" charset="-78"/>
              </a:rPr>
              <a:t>/</a:t>
            </a:r>
            <a:r>
              <a:rPr lang="fa-IR" sz="800" b="1" dirty="0">
                <a:cs typeface="B Nazanin" panose="00000400000000000000" pitchFamily="2" charset="-78"/>
              </a:rPr>
              <a:t>منقضی شدن تایمر توسط گره </a:t>
            </a:r>
            <a:r>
              <a:rPr lang="en-US" sz="800" b="1" dirty="0"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B73C-2336-084B-1F0C-7647C2DDC96F}"/>
              </a:ext>
            </a:extLst>
          </p:cNvPr>
          <p:cNvSpPr txBox="1"/>
          <p:nvPr/>
        </p:nvSpPr>
        <p:spPr>
          <a:xfrm>
            <a:off x="4947083" y="1546789"/>
            <a:ext cx="1197433" cy="274320"/>
          </a:xfrm>
          <a:prstGeom prst="rect">
            <a:avLst/>
          </a:prstGeom>
          <a:solidFill>
            <a:srgbClr val="F79B7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ایجاد اشتراک جدید توسط </a:t>
            </a:r>
            <a:r>
              <a:rPr lang="en-US" sz="900" b="1" dirty="0" err="1">
                <a:cs typeface="B Nazanin" panose="00000400000000000000" pitchFamily="2" charset="-78"/>
              </a:rPr>
              <a:t>xApp</a:t>
            </a:r>
            <a:endParaRPr lang="en-US" sz="900" b="1" dirty="0">
              <a:cs typeface="B Nazanin" panose="00000400000000000000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BB34EC-5C60-6901-40E5-0056373E4E07}"/>
              </a:ext>
            </a:extLst>
          </p:cNvPr>
          <p:cNvSpPr txBox="1"/>
          <p:nvPr/>
        </p:nvSpPr>
        <p:spPr>
          <a:xfrm>
            <a:off x="716930" y="3102514"/>
            <a:ext cx="1874520" cy="557076"/>
          </a:xfrm>
          <a:prstGeom prst="rect">
            <a:avLst/>
          </a:prstGeom>
          <a:solidFill>
            <a:srgbClr val="F79B70"/>
          </a:solidFill>
        </p:spPr>
        <p:txBody>
          <a:bodyPr wrap="square" tIns="0" rtlCol="0">
            <a:spAutoFit/>
          </a:bodyPr>
          <a:lstStyle/>
          <a:p>
            <a:pPr algn="r" rtl="1"/>
            <a:r>
              <a:rPr lang="fa-IR" sz="830" b="1" dirty="0">
                <a:cs typeface="B Nazanin" panose="00000400000000000000" pitchFamily="2" charset="-78"/>
              </a:rPr>
              <a:t>استخراج موارد زیر توسط </a:t>
            </a:r>
            <a:r>
              <a:rPr lang="en-US" sz="830" b="1" dirty="0">
                <a:cs typeface="B Nazanin" panose="00000400000000000000" pitchFamily="2" charset="-78"/>
              </a:rPr>
              <a:t>RIC</a:t>
            </a:r>
            <a:r>
              <a:rPr lang="fa-IR" sz="830" b="1" dirty="0">
                <a:cs typeface="B Nazanin" panose="00000400000000000000" pitchFamily="2" charset="-78"/>
              </a:rPr>
              <a:t> تقریبا بلادرنگ: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830" b="1" dirty="0">
                <a:cs typeface="B Nazanin" panose="00000400000000000000" pitchFamily="2" charset="-78"/>
              </a:rPr>
              <a:t>سرویس‌های پشتیبانی شده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830" b="1" dirty="0">
                <a:cs typeface="B Nazanin" panose="00000400000000000000" pitchFamily="2" charset="-78"/>
              </a:rPr>
              <a:t>نگاشت سرویس‌ها به توابع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830" b="1" dirty="0">
                <a:cs typeface="B Nazanin" panose="00000400000000000000" pitchFamily="2" charset="-78"/>
              </a:rPr>
              <a:t>اطلاعات پیکربندی گره </a:t>
            </a:r>
            <a:r>
              <a:rPr lang="en-US" sz="830" b="1" dirty="0"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24C24-8D22-17E6-9259-3BBF2C33A26E}"/>
              </a:ext>
            </a:extLst>
          </p:cNvPr>
          <p:cNvSpPr txBox="1"/>
          <p:nvPr/>
        </p:nvSpPr>
        <p:spPr>
          <a:xfrm>
            <a:off x="1244281" y="2522950"/>
            <a:ext cx="1333209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1100" dirty="0">
                <a:cs typeface="B Nazanin" panose="00000400000000000000" pitchFamily="2" charset="-78"/>
              </a:rPr>
              <a:t>درخواست راه اندازی </a:t>
            </a:r>
            <a:r>
              <a:rPr lang="en-US" sz="1100" dirty="0"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D143A-5248-1CA1-37E6-29C3D35CC9E9}"/>
              </a:ext>
            </a:extLst>
          </p:cNvPr>
          <p:cNvSpPr txBox="1"/>
          <p:nvPr/>
        </p:nvSpPr>
        <p:spPr>
          <a:xfrm>
            <a:off x="1212401" y="2731073"/>
            <a:ext cx="2271748" cy="137160"/>
          </a:xfrm>
          <a:prstGeom prst="rect">
            <a:avLst/>
          </a:prstGeom>
          <a:solidFill>
            <a:schemeClr val="bg1"/>
          </a:solidFill>
        </p:spPr>
        <p:txBody>
          <a:bodyPr wrap="square" bIns="0" rtlCol="0" anchor="b">
            <a:spAutoFit/>
          </a:bodyPr>
          <a:lstStyle/>
          <a:p>
            <a:pPr rtl="1"/>
            <a:r>
              <a:rPr lang="fa-IR" sz="1000" b="1" dirty="0">
                <a:cs typeface="B Nazanin" panose="00000400000000000000" pitchFamily="2" charset="-78"/>
              </a:rPr>
              <a:t>(سرویس </a:t>
            </a:r>
            <a:r>
              <a:rPr lang="en-US" sz="1000" b="1" dirty="0">
                <a:cs typeface="B Nazanin" panose="00000400000000000000" pitchFamily="2" charset="-78"/>
              </a:rPr>
              <a:t>RIC</a:t>
            </a:r>
            <a:r>
              <a:rPr lang="fa-IR" sz="1000" b="1" dirty="0">
                <a:cs typeface="B Nazanin" panose="00000400000000000000" pitchFamily="2" charset="-78"/>
              </a:rPr>
              <a:t> و اطلاعات پیکربندی گره </a:t>
            </a:r>
            <a:r>
              <a:rPr lang="en-US" sz="1000" b="1" dirty="0">
                <a:cs typeface="B Nazanin" panose="00000400000000000000" pitchFamily="2" charset="-78"/>
              </a:rPr>
              <a:t>E2</a:t>
            </a:r>
            <a:r>
              <a:rPr lang="fa-IR" sz="1000" b="1" dirty="0">
                <a:cs typeface="B Nazanin" panose="00000400000000000000" pitchFamily="2" charset="-78"/>
              </a:rPr>
              <a:t>)</a:t>
            </a:r>
            <a:endParaRPr lang="en-US" sz="1000" b="1" dirty="0">
              <a:cs typeface="B Nazanin" panose="000004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B94DA-1641-FB9F-32A9-8A1ACFC427CD}"/>
              </a:ext>
            </a:extLst>
          </p:cNvPr>
          <p:cNvSpPr txBox="1"/>
          <p:nvPr/>
        </p:nvSpPr>
        <p:spPr>
          <a:xfrm>
            <a:off x="1239115" y="3741497"/>
            <a:ext cx="1333209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1100" dirty="0">
                <a:cs typeface="B Nazanin" panose="00000400000000000000" pitchFamily="2" charset="-78"/>
              </a:rPr>
              <a:t>پاسخ راه اندازی </a:t>
            </a:r>
            <a:r>
              <a:rPr lang="en-US" sz="1100" dirty="0"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FC8846-D474-ACC6-68B6-11E03295F68E}"/>
              </a:ext>
            </a:extLst>
          </p:cNvPr>
          <p:cNvSpPr txBox="1"/>
          <p:nvPr/>
        </p:nvSpPr>
        <p:spPr>
          <a:xfrm>
            <a:off x="1212401" y="3952894"/>
            <a:ext cx="2271748" cy="137160"/>
          </a:xfrm>
          <a:prstGeom prst="rect">
            <a:avLst/>
          </a:prstGeom>
          <a:solidFill>
            <a:schemeClr val="bg1"/>
          </a:solidFill>
        </p:spPr>
        <p:txBody>
          <a:bodyPr wrap="square" bIns="0" rtlCol="0" anchor="b">
            <a:spAutoFit/>
          </a:bodyPr>
          <a:lstStyle/>
          <a:p>
            <a:pPr rtl="1"/>
            <a:r>
              <a:rPr lang="fa-IR" sz="1000" b="1" dirty="0">
                <a:cs typeface="B Nazanin" panose="00000400000000000000" pitchFamily="2" charset="-78"/>
              </a:rPr>
              <a:t>(سرویس </a:t>
            </a:r>
            <a:r>
              <a:rPr lang="en-US" sz="1000" b="1" dirty="0">
                <a:cs typeface="B Nazanin" panose="00000400000000000000" pitchFamily="2" charset="-78"/>
              </a:rPr>
              <a:t>RIC</a:t>
            </a:r>
            <a:r>
              <a:rPr lang="fa-IR" sz="1000" b="1" dirty="0">
                <a:cs typeface="B Nazanin" panose="00000400000000000000" pitchFamily="2" charset="-78"/>
              </a:rPr>
              <a:t> و </a:t>
            </a:r>
            <a:r>
              <a:rPr lang="en-US" sz="1000" b="1" dirty="0">
                <a:cs typeface="B Nazanin" panose="00000400000000000000" pitchFamily="2" charset="-78"/>
              </a:rPr>
              <a:t>ACK</a:t>
            </a:r>
            <a:r>
              <a:rPr lang="fa-IR" sz="1000" b="1" dirty="0">
                <a:cs typeface="B Nazanin" panose="00000400000000000000" pitchFamily="2" charset="-78"/>
              </a:rPr>
              <a:t> پیکربندی گره </a:t>
            </a:r>
            <a:r>
              <a:rPr lang="en-US" sz="1000" b="1" dirty="0">
                <a:cs typeface="B Nazanin" panose="00000400000000000000" pitchFamily="2" charset="-78"/>
              </a:rPr>
              <a:t>E2</a:t>
            </a:r>
            <a:r>
              <a:rPr lang="fa-IR" sz="1000" b="1" dirty="0">
                <a:cs typeface="B Nazanin" panose="00000400000000000000" pitchFamily="2" charset="-78"/>
              </a:rPr>
              <a:t>)</a:t>
            </a:r>
            <a:endParaRPr lang="en-US" sz="1000" b="1" dirty="0">
              <a:cs typeface="B Nazanin" panose="000004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B2D577-2657-3DDF-AFB6-3328F6546118}"/>
              </a:ext>
            </a:extLst>
          </p:cNvPr>
          <p:cNvSpPr txBox="1"/>
          <p:nvPr/>
        </p:nvSpPr>
        <p:spPr>
          <a:xfrm>
            <a:off x="2659438" y="1560212"/>
            <a:ext cx="1429767" cy="594360"/>
          </a:xfrm>
          <a:prstGeom prst="rect">
            <a:avLst/>
          </a:prstGeom>
          <a:solidFill>
            <a:srgbClr val="F79B70"/>
          </a:solidFill>
        </p:spPr>
        <p:txBody>
          <a:bodyPr wrap="square" tIns="0" rtlCol="0">
            <a:spAutoFit/>
          </a:bodyPr>
          <a:lstStyle/>
          <a:p>
            <a:pPr algn="r" rtl="1"/>
            <a:r>
              <a:rPr lang="fa-IR" sz="830" b="1" dirty="0">
                <a:cs typeface="B Nazanin" panose="00000400000000000000" pitchFamily="2" charset="-78"/>
              </a:rPr>
              <a:t>پیش پیکربندی‌های گره </a:t>
            </a:r>
            <a:r>
              <a:rPr lang="en-US" sz="830" b="1" dirty="0">
                <a:cs typeface="B Nazanin" panose="00000400000000000000" pitchFamily="2" charset="-78"/>
              </a:rPr>
              <a:t>E2</a:t>
            </a:r>
            <a:endParaRPr lang="fa-IR" sz="830" b="1" dirty="0">
              <a:cs typeface="B Nazanin" panose="00000400000000000000" pitchFamily="2" charset="-78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830" b="1" dirty="0">
                <a:cs typeface="B Nazanin" panose="00000400000000000000" pitchFamily="2" charset="-78"/>
              </a:rPr>
              <a:t>آدرس </a:t>
            </a:r>
            <a:r>
              <a:rPr lang="en-US" sz="830" b="1" dirty="0">
                <a:cs typeface="B Nazanin" panose="00000400000000000000" pitchFamily="2" charset="-78"/>
              </a:rPr>
              <a:t>RIC</a:t>
            </a:r>
            <a:r>
              <a:rPr lang="fa-IR" sz="830" b="1" dirty="0">
                <a:cs typeface="B Nazanin" panose="00000400000000000000" pitchFamily="2" charset="-78"/>
              </a:rPr>
              <a:t> تقریبا بلادرنگ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830" b="1" dirty="0">
                <a:cs typeface="B Nazanin" panose="00000400000000000000" pitchFamily="2" charset="-78"/>
              </a:rPr>
              <a:t>اطلاعات سرویس </a:t>
            </a:r>
            <a:r>
              <a:rPr lang="en-US" sz="830" b="1" dirty="0">
                <a:cs typeface="B Nazanin" panose="00000400000000000000" pitchFamily="2" charset="-78"/>
              </a:rPr>
              <a:t>RIC</a:t>
            </a:r>
            <a:endParaRPr lang="fa-IR" sz="830" b="1" dirty="0">
              <a:cs typeface="B Nazanin" panose="00000400000000000000" pitchFamily="2" charset="-78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830" b="1" dirty="0">
                <a:cs typeface="B Nazanin" panose="00000400000000000000" pitchFamily="2" charset="-78"/>
              </a:rPr>
              <a:t>پیکربندی گره </a:t>
            </a:r>
            <a:r>
              <a:rPr lang="en-US" sz="830" b="1" dirty="0">
                <a:cs typeface="B Nazanin" panose="00000400000000000000" pitchFamily="2" charset="-78"/>
              </a:rPr>
              <a:t>E2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744C-80E7-9C0B-F15B-7FE213D9D7EA}"/>
              </a:ext>
            </a:extLst>
          </p:cNvPr>
          <p:cNvSpPr txBox="1"/>
          <p:nvPr/>
        </p:nvSpPr>
        <p:spPr>
          <a:xfrm>
            <a:off x="5426710" y="1864372"/>
            <a:ext cx="1429767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1100" dirty="0">
                <a:cs typeface="B Nazanin" panose="00000400000000000000" pitchFamily="2" charset="-78"/>
              </a:rPr>
              <a:t>رویه اشتراک </a:t>
            </a:r>
            <a:r>
              <a:rPr lang="en-US" sz="1100" dirty="0">
                <a:cs typeface="B Nazanin" panose="00000400000000000000" pitchFamily="2" charset="-78"/>
              </a:rPr>
              <a:t>RIC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0B0E29-89A3-187F-BA83-19DE587DD5A0}"/>
              </a:ext>
            </a:extLst>
          </p:cNvPr>
          <p:cNvSpPr txBox="1"/>
          <p:nvPr/>
        </p:nvSpPr>
        <p:spPr>
          <a:xfrm>
            <a:off x="5402718" y="2486093"/>
            <a:ext cx="1584415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1100" dirty="0">
                <a:cs typeface="B Nazanin" panose="00000400000000000000" pitchFamily="2" charset="-78"/>
              </a:rPr>
              <a:t>نشانه </a:t>
            </a:r>
            <a:r>
              <a:rPr lang="en-US" sz="1100" dirty="0">
                <a:cs typeface="B Nazanin" panose="00000400000000000000" pitchFamily="2" charset="-78"/>
              </a:rPr>
              <a:t>RIC</a:t>
            </a:r>
            <a:r>
              <a:rPr lang="fa-IR" sz="1100" dirty="0">
                <a:cs typeface="B Nazanin" panose="00000400000000000000" pitchFamily="2" charset="-78"/>
              </a:rPr>
              <a:t> (گزارش: </a:t>
            </a:r>
            <a:r>
              <a:rPr lang="en-US" sz="1100" dirty="0">
                <a:cs typeface="B Nazanin" panose="00000400000000000000" pitchFamily="2" charset="-78"/>
              </a:rPr>
              <a:t>KPM</a:t>
            </a:r>
            <a:r>
              <a:rPr lang="fa-IR" sz="1100" dirty="0">
                <a:cs typeface="B Nazanin" panose="00000400000000000000" pitchFamily="2" charset="-78"/>
              </a:rPr>
              <a:t>)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755AE-56D7-3414-52EB-C0EA2D0D70DF}"/>
              </a:ext>
            </a:extLst>
          </p:cNvPr>
          <p:cNvSpPr txBox="1"/>
          <p:nvPr/>
        </p:nvSpPr>
        <p:spPr>
          <a:xfrm>
            <a:off x="6198725" y="2731073"/>
            <a:ext cx="1600200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900" dirty="0">
                <a:cs typeface="B Nazanin" panose="00000400000000000000" pitchFamily="2" charset="-78"/>
              </a:rPr>
              <a:t>مثال‌هایی از </a:t>
            </a:r>
            <a:r>
              <a:rPr lang="en-US" sz="900" dirty="0">
                <a:cs typeface="B Nazanin" panose="00000400000000000000" pitchFamily="2" charset="-78"/>
              </a:rPr>
              <a:t>KPM</a:t>
            </a:r>
            <a:r>
              <a:rPr lang="fa-IR" sz="900" dirty="0">
                <a:cs typeface="B Nazanin" panose="00000400000000000000" pitchFamily="2" charset="-78"/>
              </a:rPr>
              <a:t>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900" dirty="0">
                <a:cs typeface="B Nazanin" panose="00000400000000000000" pitchFamily="2" charset="-78"/>
              </a:rPr>
              <a:t>تاخیر بسته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900" dirty="0">
                <a:cs typeface="B Nazanin" panose="00000400000000000000" pitchFamily="2" charset="-78"/>
              </a:rPr>
              <a:t>گذردهی </a:t>
            </a:r>
            <a:r>
              <a:rPr lang="en-US" sz="900" dirty="0">
                <a:cs typeface="B Nazanin" panose="00000400000000000000" pitchFamily="2" charset="-78"/>
              </a:rPr>
              <a:t>UE</a:t>
            </a:r>
            <a:endParaRPr lang="fa-IR" sz="900" dirty="0">
              <a:cs typeface="B Nazanin" panose="00000400000000000000" pitchFamily="2" charset="-78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900" dirty="0">
                <a:cs typeface="B Nazanin" panose="00000400000000000000" pitchFamily="2" charset="-78"/>
              </a:rPr>
              <a:t>اندازه‌گیری‌های مرتبط با </a:t>
            </a:r>
            <a:r>
              <a:rPr lang="en-US" sz="900" dirty="0">
                <a:cs typeface="B Nazanin" panose="00000400000000000000" pitchFamily="2" charset="-78"/>
              </a:rPr>
              <a:t>Handover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DA03C1-F62A-071B-70B3-A448EB299A9A}"/>
              </a:ext>
            </a:extLst>
          </p:cNvPr>
          <p:cNvSpPr txBox="1"/>
          <p:nvPr/>
        </p:nvSpPr>
        <p:spPr>
          <a:xfrm>
            <a:off x="5430936" y="3712402"/>
            <a:ext cx="1584415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1100" dirty="0">
                <a:cs typeface="B Nazanin" panose="00000400000000000000" pitchFamily="2" charset="-78"/>
              </a:rPr>
              <a:t>نشانه </a:t>
            </a:r>
            <a:r>
              <a:rPr lang="en-US" sz="1100" dirty="0">
                <a:cs typeface="B Nazanin" panose="00000400000000000000" pitchFamily="2" charset="-78"/>
              </a:rPr>
              <a:t>RIC</a:t>
            </a:r>
            <a:r>
              <a:rPr lang="fa-IR" sz="1100" dirty="0">
                <a:cs typeface="B Nazanin" panose="00000400000000000000" pitchFamily="2" charset="-78"/>
              </a:rPr>
              <a:t> (گزارش: </a:t>
            </a:r>
            <a:r>
              <a:rPr lang="en-US" sz="1100" dirty="0">
                <a:cs typeface="B Nazanin" panose="00000400000000000000" pitchFamily="2" charset="-78"/>
              </a:rPr>
              <a:t>KPM</a:t>
            </a:r>
            <a:r>
              <a:rPr lang="fa-IR" sz="1100" dirty="0">
                <a:cs typeface="B Nazanin" panose="00000400000000000000" pitchFamily="2" charset="-78"/>
              </a:rPr>
              <a:t>)</a:t>
            </a:r>
            <a:endParaRPr lang="en-US" sz="1100" dirty="0">
              <a:cs typeface="B Nazanin" panose="00000400000000000000" pitchFamily="2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109992-962F-87FB-8086-B775ABE63B34}"/>
              </a:ext>
            </a:extLst>
          </p:cNvPr>
          <p:cNvSpPr txBox="1"/>
          <p:nvPr/>
        </p:nvSpPr>
        <p:spPr>
          <a:xfrm>
            <a:off x="5412750" y="2052859"/>
            <a:ext cx="2271748" cy="137160"/>
          </a:xfrm>
          <a:prstGeom prst="rect">
            <a:avLst/>
          </a:prstGeom>
          <a:solidFill>
            <a:schemeClr val="bg1"/>
          </a:solidFill>
        </p:spPr>
        <p:txBody>
          <a:bodyPr wrap="square" bIns="0" rtlCol="0" anchor="b">
            <a:spAutoFit/>
          </a:bodyPr>
          <a:lstStyle/>
          <a:p>
            <a:pPr rtl="1"/>
            <a:r>
              <a:rPr lang="fa-IR" sz="1000" b="1" dirty="0">
                <a:cs typeface="B Nazanin" panose="00000400000000000000" pitchFamily="2" charset="-78"/>
              </a:rPr>
              <a:t>(دوره‌ای/مبتنی بر محرک، گزارش)</a:t>
            </a:r>
            <a:endParaRPr lang="en-US" sz="1000" b="1" dirty="0">
              <a:cs typeface="B Nazanin" panose="00000400000000000000" pitchFamily="2" charset="-78"/>
            </a:endParaRPr>
          </a:p>
        </p:txBody>
      </p:sp>
      <p:sp>
        <p:nvSpPr>
          <p:cNvPr id="8" name="Google Shape;297;p28">
            <a:extLst>
              <a:ext uri="{FF2B5EF4-FFF2-40B4-BE49-F238E27FC236}">
                <a16:creationId xmlns:a16="http://schemas.microsoft.com/office/drawing/2014/main" id="{4EE5393B-1623-1BBC-B441-F9460944FC7F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487" name="Google Shape;487;p43"/>
          <p:cNvSpPr txBox="1">
            <a:spLocks noGrp="1"/>
          </p:cNvSpPr>
          <p:nvPr>
            <p:ph type="body" idx="1"/>
          </p:nvPr>
        </p:nvSpPr>
        <p:spPr>
          <a:xfrm>
            <a:off x="689922" y="1595775"/>
            <a:ext cx="80418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Vazirmatn"/>
                <a:cs typeface="Vazirmatn"/>
                <a:sym typeface="Raleway"/>
              </a:rPr>
              <a:t>[1] M. </a:t>
            </a:r>
            <a:r>
              <a:rPr lang="en-US" dirty="0" err="1">
                <a:latin typeface="Vazirmatn"/>
                <a:cs typeface="Vazirmatn"/>
                <a:sym typeface="Raleway"/>
              </a:rPr>
              <a:t>Polese</a:t>
            </a:r>
            <a:r>
              <a:rPr lang="en-US" dirty="0">
                <a:latin typeface="Vazirmatn"/>
                <a:cs typeface="Vazirmatn"/>
                <a:sym typeface="Raleway"/>
              </a:rPr>
              <a:t>, L. </a:t>
            </a:r>
            <a:r>
              <a:rPr lang="en-US" dirty="0" err="1">
                <a:latin typeface="Vazirmatn"/>
                <a:cs typeface="Vazirmatn"/>
                <a:sym typeface="Raleway"/>
              </a:rPr>
              <a:t>Bonati</a:t>
            </a:r>
            <a:r>
              <a:rPr lang="en-US" dirty="0">
                <a:latin typeface="Vazirmatn"/>
                <a:cs typeface="Vazirmatn"/>
                <a:sym typeface="Raleway"/>
              </a:rPr>
              <a:t>, S. </a:t>
            </a:r>
            <a:r>
              <a:rPr lang="en-US" dirty="0" err="1">
                <a:latin typeface="Vazirmatn"/>
                <a:cs typeface="Vazirmatn"/>
                <a:sym typeface="Raleway"/>
              </a:rPr>
              <a:t>D’Oro</a:t>
            </a:r>
            <a:r>
              <a:rPr lang="en-US" dirty="0">
                <a:latin typeface="Vazirmatn"/>
                <a:cs typeface="Vazirmatn"/>
                <a:sym typeface="Raleway"/>
              </a:rPr>
              <a:t>, S. </a:t>
            </a:r>
            <a:r>
              <a:rPr lang="en-US" dirty="0" err="1">
                <a:latin typeface="Vazirmatn"/>
                <a:cs typeface="Vazirmatn"/>
                <a:sym typeface="Raleway"/>
              </a:rPr>
              <a:t>Basagni</a:t>
            </a:r>
            <a:r>
              <a:rPr lang="en-US" dirty="0">
                <a:latin typeface="Vazirmatn"/>
                <a:cs typeface="Vazirmatn"/>
                <a:sym typeface="Raleway"/>
              </a:rPr>
              <a:t>, and T. </a:t>
            </a:r>
            <a:r>
              <a:rPr lang="en-US" dirty="0" err="1">
                <a:latin typeface="Vazirmatn"/>
                <a:cs typeface="Vazirmatn"/>
                <a:sym typeface="Raleway"/>
              </a:rPr>
              <a:t>Melodia</a:t>
            </a:r>
            <a:r>
              <a:rPr lang="en-US" dirty="0">
                <a:latin typeface="Vazirmatn"/>
                <a:cs typeface="Vazirmatn"/>
                <a:sym typeface="Raleway"/>
              </a:rPr>
              <a:t>, “Understanding O-RAN: architecture, interfaces, algorithms, security, and research challenges,” IEEE Communications Surveys and Tutorials, 2023.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azirmatn"/>
                <a:cs typeface="Vazirmatn"/>
                <a:sym typeface="Raleway"/>
              </a:rPr>
              <a:t>[2] “Open-ran educational resources • parallel wireless,” Oct 2021.</a:t>
            </a:r>
            <a:endParaRPr dirty="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488" name="Google Shape;488;p43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Vazirmatn"/>
                <a:ea typeface="Vazirmatn"/>
                <a:cs typeface="Vazirmatn"/>
                <a:sym typeface="Vazirmatn"/>
              </a:rPr>
              <a:t>26</a:t>
            </a:fld>
            <a:r>
              <a:rPr lang="en" dirty="0">
                <a:latin typeface="Vazirmatn"/>
                <a:ea typeface="Vazirmatn"/>
                <a:cs typeface="Vazirmatn"/>
                <a:sym typeface="Vazirmatn"/>
              </a:rPr>
              <a:t>/27</a:t>
            </a:r>
            <a:endParaRPr dirty="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>
            <a:spLocks noGrp="1"/>
          </p:cNvSpPr>
          <p:nvPr>
            <p:ph type="title"/>
          </p:nvPr>
        </p:nvSpPr>
        <p:spPr>
          <a:xfrm>
            <a:off x="423600" y="1800750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با تشکر از توجه شما</a:t>
            </a:r>
            <a:endParaRPr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494" name="Google Shape;494;p44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r>
              <a:rPr lang="en" dirty="0"/>
              <a:t>/27</a:t>
            </a:r>
            <a:endParaRPr dirty="0"/>
          </a:p>
        </p:txBody>
      </p:sp>
      <p:sp>
        <p:nvSpPr>
          <p:cNvPr id="495" name="Google Shape;495;p44"/>
          <p:cNvSpPr txBox="1">
            <a:spLocks noGrp="1"/>
          </p:cNvSpPr>
          <p:nvPr>
            <p:ph type="title"/>
          </p:nvPr>
        </p:nvSpPr>
        <p:spPr>
          <a:xfrm>
            <a:off x="192700" y="4133275"/>
            <a:ext cx="2809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300" dirty="0">
                <a:latin typeface="Vazirmatn"/>
                <a:ea typeface="Vazirmatn"/>
                <a:cs typeface="Vazirmatn"/>
                <a:sym typeface="Vazirmatn"/>
              </a:rPr>
              <a:t>ali4nazari4@gmail.com</a:t>
            </a:r>
            <a:br>
              <a:rPr lang="fa-IR" sz="1300" dirty="0">
                <a:latin typeface="Vazirmatn"/>
                <a:ea typeface="Vazirmatn"/>
                <a:cs typeface="Vazirmatn"/>
                <a:sym typeface="Vazirmatn"/>
              </a:rPr>
            </a:br>
            <a:r>
              <a:rPr lang="en-US" sz="1300" dirty="0">
                <a:latin typeface="Vazirmatn"/>
                <a:ea typeface="Vazirmatn"/>
                <a:cs typeface="Vazirmatn"/>
                <a:sym typeface="Vazirmatn"/>
              </a:rPr>
              <a:t>tmoj.1428@gmail.com</a:t>
            </a:r>
            <a:endParaRPr sz="1300" dirty="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</a:t>
            </a:r>
            <a:r>
              <a:rPr lang="fa-IR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ش </a:t>
            </a:r>
            <a:r>
              <a:rPr lang="en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O-RAN</a:t>
            </a:r>
            <a:r>
              <a:rPr lang="fa-IR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r>
              <a:rPr lang="en" dirty="0"/>
              <a:t>/27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-1" y="47500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4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شبکه‌های تلفن همراه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50" y="1331104"/>
            <a:ext cx="8136749" cy="31013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9;p28">
            <a:extLst>
              <a:ext uri="{FF2B5EF4-FFF2-40B4-BE49-F238E27FC236}">
                <a16:creationId xmlns:a16="http://schemas.microsoft.com/office/drawing/2014/main" id="{5500085F-1760-E62E-7F77-F5B516167EDC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p28">
            <a:extLst>
              <a:ext uri="{FF2B5EF4-FFF2-40B4-BE49-F238E27FC236}">
                <a16:creationId xmlns:a16="http://schemas.microsoft.com/office/drawing/2014/main" id="{C4A2E66E-69AE-4333-1616-AC19A1CE47D8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1" name="Google Shape;300;p28">
            <a:extLst>
              <a:ext uri="{FF2B5EF4-FFF2-40B4-BE49-F238E27FC236}">
                <a16:creationId xmlns:a16="http://schemas.microsoft.com/office/drawing/2014/main" id="{B54F7020-185A-D895-6DDC-FD7CB3277A7B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2" name="Google Shape;301;p28">
            <a:extLst>
              <a:ext uri="{FF2B5EF4-FFF2-40B4-BE49-F238E27FC236}">
                <a16:creationId xmlns:a16="http://schemas.microsoft.com/office/drawing/2014/main" id="{E0CD0DE1-D21C-2975-AB44-0500E0A014E7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3" name="Google Shape;302;p28">
            <a:extLst>
              <a:ext uri="{FF2B5EF4-FFF2-40B4-BE49-F238E27FC236}">
                <a16:creationId xmlns:a16="http://schemas.microsoft.com/office/drawing/2014/main" id="{89FA799B-4FEA-DC36-F329-8E9BE7337CEF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73356-4333-9367-286E-B2A71D37F802}"/>
              </a:ext>
            </a:extLst>
          </p:cNvPr>
          <p:cNvSpPr txBox="1"/>
          <p:nvPr/>
        </p:nvSpPr>
        <p:spPr>
          <a:xfrm>
            <a:off x="1921565" y="2402473"/>
            <a:ext cx="1714500" cy="338554"/>
          </a:xfrm>
          <a:prstGeom prst="rect">
            <a:avLst/>
          </a:prstGeom>
          <a:solidFill>
            <a:srgbClr val="ED7C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شبکه دسترسی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CD732-24B7-BEC2-DEAA-36E207E676FD}"/>
              </a:ext>
            </a:extLst>
          </p:cNvPr>
          <p:cNvSpPr txBox="1"/>
          <p:nvPr/>
        </p:nvSpPr>
        <p:spPr>
          <a:xfrm>
            <a:off x="361250" y="3642537"/>
            <a:ext cx="16332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cs typeface="B Nazanin" panose="00000400000000000000" pitchFamily="2" charset="-78"/>
              </a:rPr>
              <a:t>رابط‌های مبتنی بر استاندارد </a:t>
            </a:r>
            <a:r>
              <a:rPr lang="en-US" sz="1800" b="1" dirty="0">
                <a:cs typeface="B Nazanin" panose="00000400000000000000" pitchFamily="2" charset="-78"/>
              </a:rPr>
              <a:t>3GPP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45350-A5C4-BD56-F00A-8FF1502D0364}"/>
              </a:ext>
            </a:extLst>
          </p:cNvPr>
          <p:cNvSpPr txBox="1"/>
          <p:nvPr/>
        </p:nvSpPr>
        <p:spPr>
          <a:xfrm>
            <a:off x="4012372" y="3619441"/>
            <a:ext cx="16332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cs typeface="B Nazanin" panose="00000400000000000000" pitchFamily="2" charset="-78"/>
              </a:rPr>
              <a:t>رابط‌های مبتنی بر استاندارد </a:t>
            </a:r>
            <a:r>
              <a:rPr lang="en-US" sz="1800" b="1" dirty="0">
                <a:cs typeface="B Nazanin" panose="00000400000000000000" pitchFamily="2" charset="-78"/>
              </a:rPr>
              <a:t>3GPP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37AF0-A26E-AFA3-B285-E022D4EE9DCC}"/>
              </a:ext>
            </a:extLst>
          </p:cNvPr>
          <p:cNvSpPr txBox="1"/>
          <p:nvPr/>
        </p:nvSpPr>
        <p:spPr>
          <a:xfrm>
            <a:off x="5850835" y="2371695"/>
            <a:ext cx="1371600" cy="338554"/>
          </a:xfrm>
          <a:prstGeom prst="rect">
            <a:avLst/>
          </a:prstGeom>
          <a:solidFill>
            <a:srgbClr val="ED7C4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هسته شبکه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282E7-42F5-DA1B-6D6A-85338F770E05}"/>
              </a:ext>
            </a:extLst>
          </p:cNvPr>
          <p:cNvSpPr txBox="1"/>
          <p:nvPr/>
        </p:nvSpPr>
        <p:spPr>
          <a:xfrm>
            <a:off x="7426782" y="1831311"/>
            <a:ext cx="927652" cy="292388"/>
          </a:xfrm>
          <a:prstGeom prst="rect">
            <a:avLst/>
          </a:prstGeom>
          <a:solidFill>
            <a:srgbClr val="ED7C4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35AB5-9849-6E2E-F555-64C379FB58F8}"/>
              </a:ext>
            </a:extLst>
          </p:cNvPr>
          <p:cNvSpPr txBox="1"/>
          <p:nvPr/>
        </p:nvSpPr>
        <p:spPr>
          <a:xfrm>
            <a:off x="7412822" y="2258061"/>
            <a:ext cx="927652" cy="292388"/>
          </a:xfrm>
          <a:prstGeom prst="rect">
            <a:avLst/>
          </a:prstGeom>
          <a:solidFill>
            <a:srgbClr val="ED7C4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BF66AF-2330-AB85-2DF8-F44CCBD8D1EE}"/>
              </a:ext>
            </a:extLst>
          </p:cNvPr>
          <p:cNvSpPr txBox="1"/>
          <p:nvPr/>
        </p:nvSpPr>
        <p:spPr>
          <a:xfrm>
            <a:off x="7419802" y="2675154"/>
            <a:ext cx="927652" cy="292388"/>
          </a:xfrm>
          <a:prstGeom prst="rect">
            <a:avLst/>
          </a:prstGeom>
          <a:solidFill>
            <a:srgbClr val="ED7C4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C0CF0-16C4-EB7F-4098-61173AF1B9FE}"/>
              </a:ext>
            </a:extLst>
          </p:cNvPr>
          <p:cNvSpPr txBox="1"/>
          <p:nvPr/>
        </p:nvSpPr>
        <p:spPr>
          <a:xfrm>
            <a:off x="7426782" y="3099227"/>
            <a:ext cx="927652" cy="292388"/>
          </a:xfrm>
          <a:prstGeom prst="rect">
            <a:avLst/>
          </a:prstGeom>
          <a:solidFill>
            <a:srgbClr val="ED7C4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" name="Google Shape;297;p28">
            <a:extLst>
              <a:ext uri="{FF2B5EF4-FFF2-40B4-BE49-F238E27FC236}">
                <a16:creationId xmlns:a16="http://schemas.microsoft.com/office/drawing/2014/main" id="{13000936-F13F-C7DA-2A0A-2E58126FC278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5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3995350" y="444425"/>
            <a:ext cx="45027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 err="1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پیشبرد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-US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5G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2420" dirty="0" err="1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توس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ط </a:t>
            </a: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3GPP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00" y="1174025"/>
            <a:ext cx="8193200" cy="36463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9;p28">
            <a:extLst>
              <a:ext uri="{FF2B5EF4-FFF2-40B4-BE49-F238E27FC236}">
                <a16:creationId xmlns:a16="http://schemas.microsoft.com/office/drawing/2014/main" id="{8A8E114E-8FEC-6A78-D3D2-0420B23CC689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p28">
            <a:extLst>
              <a:ext uri="{FF2B5EF4-FFF2-40B4-BE49-F238E27FC236}">
                <a16:creationId xmlns:a16="http://schemas.microsoft.com/office/drawing/2014/main" id="{057443DF-CC95-7263-3F8A-36AB6D4BCB1A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1" name="Google Shape;300;p28">
            <a:extLst>
              <a:ext uri="{FF2B5EF4-FFF2-40B4-BE49-F238E27FC236}">
                <a16:creationId xmlns:a16="http://schemas.microsoft.com/office/drawing/2014/main" id="{1C257303-D0FA-75BA-C8D7-566F747B33B8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2" name="Google Shape;301;p28">
            <a:extLst>
              <a:ext uri="{FF2B5EF4-FFF2-40B4-BE49-F238E27FC236}">
                <a16:creationId xmlns:a16="http://schemas.microsoft.com/office/drawing/2014/main" id="{41BC780F-270B-991E-C994-AF71ECA7814D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3" name="Google Shape;302;p28">
            <a:extLst>
              <a:ext uri="{FF2B5EF4-FFF2-40B4-BE49-F238E27FC236}">
                <a16:creationId xmlns:a16="http://schemas.microsoft.com/office/drawing/2014/main" id="{FB25B809-42F3-6F9E-A9D8-4DC26AA5FCDB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0F508-9CD5-58A2-E846-74035A934D44}"/>
              </a:ext>
            </a:extLst>
          </p:cNvPr>
          <p:cNvSpPr txBox="1"/>
          <p:nvPr/>
        </p:nvSpPr>
        <p:spPr>
          <a:xfrm>
            <a:off x="7248939" y="3882887"/>
            <a:ext cx="841513" cy="523220"/>
          </a:xfrm>
          <a:prstGeom prst="rect">
            <a:avLst/>
          </a:prstGeom>
          <a:solidFill>
            <a:srgbClr val="ED753A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</a:rPr>
              <a:t>هسته شبکه </a:t>
            </a:r>
            <a:r>
              <a:rPr lang="en-US" dirty="0">
                <a:solidFill>
                  <a:schemeClr val="bg1"/>
                </a:solidFill>
              </a:rPr>
              <a:t>5G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CFA6B-D078-983A-F140-6EF8F31EAF68}"/>
              </a:ext>
            </a:extLst>
          </p:cNvPr>
          <p:cNvSpPr txBox="1"/>
          <p:nvPr/>
        </p:nvSpPr>
        <p:spPr>
          <a:xfrm>
            <a:off x="1861931" y="1877684"/>
            <a:ext cx="15728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ارتباط بین </a:t>
            </a:r>
            <a:r>
              <a:rPr lang="en-US" dirty="0">
                <a:cs typeface="B Nazanin" panose="00000400000000000000" pitchFamily="2" charset="-78"/>
              </a:rPr>
              <a:t>DU</a:t>
            </a:r>
            <a:r>
              <a:rPr lang="fa-IR" dirty="0">
                <a:cs typeface="B Nazanin" panose="00000400000000000000" pitchFamily="2" charset="-78"/>
              </a:rPr>
              <a:t> و </a:t>
            </a:r>
            <a:r>
              <a:rPr lang="en-US" dirty="0">
                <a:cs typeface="B Nazanin" panose="00000400000000000000" pitchFamily="2" charset="-78"/>
              </a:rPr>
              <a:t>RRU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FE59A-55E3-44B2-BCC6-AE2DC1B1C7BF}"/>
              </a:ext>
            </a:extLst>
          </p:cNvPr>
          <p:cNvSpPr txBox="1"/>
          <p:nvPr/>
        </p:nvSpPr>
        <p:spPr>
          <a:xfrm>
            <a:off x="4194314" y="1903625"/>
            <a:ext cx="15728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ارتباط بین </a:t>
            </a:r>
            <a:r>
              <a:rPr lang="en-US" dirty="0">
                <a:cs typeface="B Nazanin" panose="00000400000000000000" pitchFamily="2" charset="-78"/>
              </a:rPr>
              <a:t>CU</a:t>
            </a:r>
            <a:r>
              <a:rPr lang="fa-IR" dirty="0">
                <a:cs typeface="B Nazanin" panose="00000400000000000000" pitchFamily="2" charset="-78"/>
              </a:rPr>
              <a:t> و </a:t>
            </a:r>
            <a:r>
              <a:rPr lang="en-US" dirty="0">
                <a:cs typeface="B Nazanin" panose="00000400000000000000" pitchFamily="2" charset="-78"/>
              </a:rPr>
              <a:t>DU</a:t>
            </a:r>
          </a:p>
          <a:p>
            <a:pPr algn="r" rtl="1"/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F3920-8430-3AA9-96FC-CE3D7DE04CEC}"/>
              </a:ext>
            </a:extLst>
          </p:cNvPr>
          <p:cNvSpPr txBox="1"/>
          <p:nvPr/>
        </p:nvSpPr>
        <p:spPr>
          <a:xfrm>
            <a:off x="6367250" y="1903625"/>
            <a:ext cx="15728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ارتباط بین هسته شبکه </a:t>
            </a:r>
            <a:r>
              <a:rPr lang="en-US" dirty="0">
                <a:cs typeface="B Nazanin" panose="00000400000000000000" pitchFamily="2" charset="-78"/>
              </a:rPr>
              <a:t>5G</a:t>
            </a:r>
            <a:r>
              <a:rPr lang="fa-IR" dirty="0">
                <a:cs typeface="B Nazanin" panose="00000400000000000000" pitchFamily="2" charset="-78"/>
              </a:rPr>
              <a:t> و </a:t>
            </a:r>
            <a:r>
              <a:rPr lang="en-US" dirty="0">
                <a:cs typeface="B Nazanin" panose="00000400000000000000" pitchFamily="2" charset="-78"/>
              </a:rPr>
              <a:t>CU</a:t>
            </a:r>
          </a:p>
        </p:txBody>
      </p:sp>
      <p:sp>
        <p:nvSpPr>
          <p:cNvPr id="2" name="Google Shape;297;p28">
            <a:extLst>
              <a:ext uri="{FF2B5EF4-FFF2-40B4-BE49-F238E27FC236}">
                <a16:creationId xmlns:a16="http://schemas.microsoft.com/office/drawing/2014/main" id="{7BF86E62-093B-BE5B-D802-8323AA2B7ED6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6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3995350" y="444425"/>
            <a:ext cx="45027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پیشبرد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5G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توس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ط </a:t>
            </a: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3GPP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(</a:t>
            </a: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ادامه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)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599" y="1130100"/>
            <a:ext cx="5610801" cy="36426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9;p28">
            <a:extLst>
              <a:ext uri="{FF2B5EF4-FFF2-40B4-BE49-F238E27FC236}">
                <a16:creationId xmlns:a16="http://schemas.microsoft.com/office/drawing/2014/main" id="{441573D5-A7A2-80AB-4241-9AE0E7E47948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p28">
            <a:extLst>
              <a:ext uri="{FF2B5EF4-FFF2-40B4-BE49-F238E27FC236}">
                <a16:creationId xmlns:a16="http://schemas.microsoft.com/office/drawing/2014/main" id="{2C0CC1C5-088B-FE19-FCE3-16A937C7BD5F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1" name="Google Shape;300;p28">
            <a:extLst>
              <a:ext uri="{FF2B5EF4-FFF2-40B4-BE49-F238E27FC236}">
                <a16:creationId xmlns:a16="http://schemas.microsoft.com/office/drawing/2014/main" id="{C73B4023-FBBD-FD23-34C2-912740107FCE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2" name="Google Shape;301;p28">
            <a:extLst>
              <a:ext uri="{FF2B5EF4-FFF2-40B4-BE49-F238E27FC236}">
                <a16:creationId xmlns:a16="http://schemas.microsoft.com/office/drawing/2014/main" id="{B9E9E0AA-A7EA-1C01-DFD5-47E7F60784FB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3" name="Google Shape;302;p28">
            <a:extLst>
              <a:ext uri="{FF2B5EF4-FFF2-40B4-BE49-F238E27FC236}">
                <a16:creationId xmlns:a16="http://schemas.microsoft.com/office/drawing/2014/main" id="{4F04AA18-BADF-3409-171D-6507257059C1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2" name="Google Shape;297;p28">
            <a:extLst>
              <a:ext uri="{FF2B5EF4-FFF2-40B4-BE49-F238E27FC236}">
                <a16:creationId xmlns:a16="http://schemas.microsoft.com/office/drawing/2014/main" id="{3C77583E-2750-385C-5A8C-FEAA5249E187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7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2893549" y="444425"/>
            <a:ext cx="5604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پیدایشO-RAN</a:t>
            </a:r>
            <a:r>
              <a:rPr lang="fa-IR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تشکیل O-RAN Alliance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00" y="1186250"/>
            <a:ext cx="8193200" cy="35025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9;p28">
            <a:extLst>
              <a:ext uri="{FF2B5EF4-FFF2-40B4-BE49-F238E27FC236}">
                <a16:creationId xmlns:a16="http://schemas.microsoft.com/office/drawing/2014/main" id="{05CC1765-1020-28B7-44CB-FB9204436DFE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p28">
            <a:extLst>
              <a:ext uri="{FF2B5EF4-FFF2-40B4-BE49-F238E27FC236}">
                <a16:creationId xmlns:a16="http://schemas.microsoft.com/office/drawing/2014/main" id="{5E2F215A-B2A0-D97B-FA18-440A79E2B0DC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1" name="Google Shape;300;p28">
            <a:extLst>
              <a:ext uri="{FF2B5EF4-FFF2-40B4-BE49-F238E27FC236}">
                <a16:creationId xmlns:a16="http://schemas.microsoft.com/office/drawing/2014/main" id="{787BD99A-CA2D-8C36-5562-9D88B12E3C18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2" name="Google Shape;301;p28">
            <a:extLst>
              <a:ext uri="{FF2B5EF4-FFF2-40B4-BE49-F238E27FC236}">
                <a16:creationId xmlns:a16="http://schemas.microsoft.com/office/drawing/2014/main" id="{00228BB6-78F4-7A5B-9528-1D5B900EA98A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3" name="Google Shape;302;p28">
            <a:extLst>
              <a:ext uri="{FF2B5EF4-FFF2-40B4-BE49-F238E27FC236}">
                <a16:creationId xmlns:a16="http://schemas.microsoft.com/office/drawing/2014/main" id="{26DA81DA-ACC9-2B20-DEF7-3B9F1D53FEEB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E6A01-14CC-9054-1FFA-447033CD862D}"/>
              </a:ext>
            </a:extLst>
          </p:cNvPr>
          <p:cNvSpPr txBox="1"/>
          <p:nvPr/>
        </p:nvSpPr>
        <p:spPr>
          <a:xfrm>
            <a:off x="2650435" y="2937502"/>
            <a:ext cx="1714500" cy="400110"/>
          </a:xfrm>
          <a:prstGeom prst="rect">
            <a:avLst/>
          </a:prstGeom>
          <a:solidFill>
            <a:srgbClr val="FE74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solidFill>
                  <a:schemeClr val="bg1"/>
                </a:solidFill>
                <a:cs typeface="B Nazanin" panose="00000400000000000000" pitchFamily="2" charset="-78"/>
              </a:rPr>
              <a:t>شبکه دسترسی</a:t>
            </a:r>
            <a:endParaRPr lang="en-US" sz="20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EF0E7-1B1B-00FC-E525-BC0D7D644964}"/>
              </a:ext>
            </a:extLst>
          </p:cNvPr>
          <p:cNvSpPr txBox="1"/>
          <p:nvPr/>
        </p:nvSpPr>
        <p:spPr>
          <a:xfrm>
            <a:off x="6486940" y="2988651"/>
            <a:ext cx="1044090" cy="338554"/>
          </a:xfrm>
          <a:prstGeom prst="rect">
            <a:avLst/>
          </a:prstGeom>
          <a:solidFill>
            <a:srgbClr val="FE742A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هسته شبکه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6D4D8-5823-58AC-2C4B-534D9046A1DB}"/>
              </a:ext>
            </a:extLst>
          </p:cNvPr>
          <p:cNvSpPr txBox="1"/>
          <p:nvPr/>
        </p:nvSpPr>
        <p:spPr>
          <a:xfrm>
            <a:off x="7653364" y="2534883"/>
            <a:ext cx="728540" cy="228600"/>
          </a:xfrm>
          <a:prstGeom prst="rect">
            <a:avLst/>
          </a:prstGeom>
          <a:solidFill>
            <a:srgbClr val="FF752D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1B82E-9E49-5CC2-283B-BB64B4B83E5E}"/>
              </a:ext>
            </a:extLst>
          </p:cNvPr>
          <p:cNvSpPr txBox="1"/>
          <p:nvPr/>
        </p:nvSpPr>
        <p:spPr>
          <a:xfrm>
            <a:off x="7679552" y="2858735"/>
            <a:ext cx="728540" cy="228600"/>
          </a:xfrm>
          <a:prstGeom prst="rect">
            <a:avLst/>
          </a:prstGeom>
          <a:solidFill>
            <a:srgbClr val="FE742A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C9EB-29EE-8076-FB6F-CA3A984CB89D}"/>
              </a:ext>
            </a:extLst>
          </p:cNvPr>
          <p:cNvSpPr txBox="1"/>
          <p:nvPr/>
        </p:nvSpPr>
        <p:spPr>
          <a:xfrm>
            <a:off x="7653364" y="3169958"/>
            <a:ext cx="728540" cy="228600"/>
          </a:xfrm>
          <a:prstGeom prst="rect">
            <a:avLst/>
          </a:prstGeom>
          <a:solidFill>
            <a:srgbClr val="FE742D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AE40C-3B8F-FBC0-A306-BF60993B2D4D}"/>
              </a:ext>
            </a:extLst>
          </p:cNvPr>
          <p:cNvSpPr txBox="1"/>
          <p:nvPr/>
        </p:nvSpPr>
        <p:spPr>
          <a:xfrm>
            <a:off x="7653364" y="3497105"/>
            <a:ext cx="728540" cy="228600"/>
          </a:xfrm>
          <a:prstGeom prst="rect">
            <a:avLst/>
          </a:prstGeom>
          <a:solidFill>
            <a:srgbClr val="FE742B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67322-7F86-7426-F467-E03925DB4CE9}"/>
              </a:ext>
            </a:extLst>
          </p:cNvPr>
          <p:cNvSpPr txBox="1"/>
          <p:nvPr/>
        </p:nvSpPr>
        <p:spPr>
          <a:xfrm>
            <a:off x="442554" y="3957250"/>
            <a:ext cx="1633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>
                <a:cs typeface="B Nazanin" panose="00000400000000000000" pitchFamily="2" charset="-78"/>
              </a:rPr>
              <a:t>رابط‌های مبتنی بر استاندارد </a:t>
            </a:r>
            <a:r>
              <a:rPr lang="en-US" sz="1600" dirty="0">
                <a:cs typeface="B Nazanin" panose="00000400000000000000" pitchFamily="2" charset="-78"/>
              </a:rPr>
              <a:t>3GPP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DBF-1374-AFAC-4747-36AB9402FDE9}"/>
              </a:ext>
            </a:extLst>
          </p:cNvPr>
          <p:cNvSpPr txBox="1"/>
          <p:nvPr/>
        </p:nvSpPr>
        <p:spPr>
          <a:xfrm>
            <a:off x="5086068" y="3865390"/>
            <a:ext cx="16332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>
                <a:cs typeface="B Nazanin" panose="00000400000000000000" pitchFamily="2" charset="-78"/>
              </a:rPr>
              <a:t>رابط‌های مبتنی بر استاندارد </a:t>
            </a:r>
            <a:r>
              <a:rPr lang="en-US" sz="1600" dirty="0">
                <a:cs typeface="B Nazanin" panose="00000400000000000000" pitchFamily="2" charset="-78"/>
              </a:rPr>
              <a:t>3GPP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D0AD49-6346-CFD0-7017-27BE3079B37E}"/>
              </a:ext>
            </a:extLst>
          </p:cNvPr>
          <p:cNvSpPr txBox="1"/>
          <p:nvPr/>
        </p:nvSpPr>
        <p:spPr>
          <a:xfrm>
            <a:off x="2650435" y="1186150"/>
            <a:ext cx="17145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rgbClr val="CA716C"/>
                </a:solidFill>
                <a:cs typeface="B Nazanin" panose="00000400000000000000" pitchFamily="2" charset="-78"/>
              </a:rPr>
              <a:t>محدوده تمرکزی </a:t>
            </a:r>
            <a:r>
              <a:rPr lang="en-US" sz="1200" dirty="0">
                <a:solidFill>
                  <a:srgbClr val="CA716C"/>
                </a:solidFill>
                <a:cs typeface="B Nazanin" panose="00000400000000000000" pitchFamily="2" charset="-78"/>
              </a:rPr>
              <a:t>O-RAN</a:t>
            </a:r>
          </a:p>
        </p:txBody>
      </p:sp>
      <p:sp>
        <p:nvSpPr>
          <p:cNvPr id="2" name="Google Shape;297;p28">
            <a:extLst>
              <a:ext uri="{FF2B5EF4-FFF2-40B4-BE49-F238E27FC236}">
                <a16:creationId xmlns:a16="http://schemas.microsoft.com/office/drawing/2014/main" id="{E373E946-5CCB-01BE-5B4A-51C6D35CC5AF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r>
              <a:rPr lang="en" dirty="0"/>
              <a:t>/27</a:t>
            </a:r>
            <a:endParaRPr dirty="0"/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sldNum" idx="12"/>
          </p:nvPr>
        </p:nvSpPr>
        <p:spPr>
          <a:xfrm>
            <a:off x="-1" y="47499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dk2"/>
                </a:solidFill>
              </a:rPr>
              <a:t>9</a:t>
            </a:fld>
            <a:r>
              <a:rPr lang="en" dirty="0">
                <a:solidFill>
                  <a:schemeClr val="dk2"/>
                </a:solidFill>
              </a:rPr>
              <a:t>/27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O-RAN</a:t>
            </a:r>
            <a:endParaRPr sz="2420" dirty="0"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63" y="1359375"/>
            <a:ext cx="8636874" cy="33726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9;p28">
            <a:extLst>
              <a:ext uri="{FF2B5EF4-FFF2-40B4-BE49-F238E27FC236}">
                <a16:creationId xmlns:a16="http://schemas.microsoft.com/office/drawing/2014/main" id="{250FA044-72F7-91E6-F379-BCE626C85A15}"/>
              </a:ext>
            </a:extLst>
          </p:cNvPr>
          <p:cNvSpPr/>
          <p:nvPr/>
        </p:nvSpPr>
        <p:spPr>
          <a:xfrm flipH="1">
            <a:off x="5902669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D83829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معماری کلی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p28">
            <a:extLst>
              <a:ext uri="{FF2B5EF4-FFF2-40B4-BE49-F238E27FC236}">
                <a16:creationId xmlns:a16="http://schemas.microsoft.com/office/drawing/2014/main" id="{ED27B58B-2C13-15CA-F6C0-54F8FFC9A1F3}"/>
              </a:ext>
            </a:extLst>
          </p:cNvPr>
          <p:cNvSpPr/>
          <p:nvPr/>
        </p:nvSpPr>
        <p:spPr>
          <a:xfrm flipH="1">
            <a:off x="7304700" y="4796461"/>
            <a:ext cx="1839300" cy="3474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پیدایش O-RAN</a:t>
            </a:r>
            <a:r>
              <a:rPr lang="fa-IR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</a:t>
            </a: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و اهمیت آن</a:t>
            </a:r>
            <a:endParaRPr sz="1100" b="1" dirty="0">
              <a:solidFill>
                <a:schemeClr val="lt1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50" dirty="0">
              <a:solidFill>
                <a:srgbClr val="FFFFFF"/>
              </a:solidFill>
              <a:latin typeface="Roboto"/>
              <a:ea typeface="Roboto"/>
              <a:cs typeface="B Nazanin" panose="00000400000000000000" pitchFamily="2" charset="-78"/>
              <a:sym typeface="Roboto"/>
            </a:endParaRPr>
          </a:p>
        </p:txBody>
      </p:sp>
      <p:sp>
        <p:nvSpPr>
          <p:cNvPr id="11" name="Google Shape;300;p28">
            <a:extLst>
              <a:ext uri="{FF2B5EF4-FFF2-40B4-BE49-F238E27FC236}">
                <a16:creationId xmlns:a16="http://schemas.microsoft.com/office/drawing/2014/main" id="{CF59C08F-1736-5650-37FD-F5C10C2E5A09}"/>
              </a:ext>
            </a:extLst>
          </p:cNvPr>
          <p:cNvSpPr/>
          <p:nvPr/>
        </p:nvSpPr>
        <p:spPr>
          <a:xfrm flipH="1">
            <a:off x="4508644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تقریبا بلادرنگ</a:t>
            </a:r>
          </a:p>
        </p:txBody>
      </p:sp>
      <p:sp>
        <p:nvSpPr>
          <p:cNvPr id="12" name="Google Shape;301;p28">
            <a:extLst>
              <a:ext uri="{FF2B5EF4-FFF2-40B4-BE49-F238E27FC236}">
                <a16:creationId xmlns:a16="http://schemas.microsoft.com/office/drawing/2014/main" id="{63C333BA-EC9E-4226-39AC-592A6750B957}"/>
              </a:ext>
            </a:extLst>
          </p:cNvPr>
          <p:cNvSpPr/>
          <p:nvPr/>
        </p:nvSpPr>
        <p:spPr>
          <a:xfrm flipH="1">
            <a:off x="1720240" y="4796350"/>
            <a:ext cx="1714500" cy="347400"/>
          </a:xfrm>
          <a:prstGeom prst="chevron">
            <a:avLst>
              <a:gd name="adj" fmla="val 50000"/>
            </a:avLst>
          </a:prstGeom>
          <a:solidFill>
            <a:srgbClr val="757575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رابط‌ها</a:t>
            </a:r>
          </a:p>
        </p:txBody>
      </p:sp>
      <p:sp>
        <p:nvSpPr>
          <p:cNvPr id="13" name="Google Shape;302;p28">
            <a:extLst>
              <a:ext uri="{FF2B5EF4-FFF2-40B4-BE49-F238E27FC236}">
                <a16:creationId xmlns:a16="http://schemas.microsoft.com/office/drawing/2014/main" id="{77DB632F-50D5-E8C9-9AA2-4AB836B9B498}"/>
              </a:ext>
            </a:extLst>
          </p:cNvPr>
          <p:cNvSpPr/>
          <p:nvPr/>
        </p:nvSpPr>
        <p:spPr>
          <a:xfrm flipH="1">
            <a:off x="3114473" y="4796350"/>
            <a:ext cx="1714500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RIC</a:t>
            </a:r>
            <a:r>
              <a:rPr lang="fa-IR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 غیر بلادرنگ و </a:t>
            </a:r>
            <a:r>
              <a:rPr lang="en-US" sz="105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SMO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8BF0F-A2B0-AC65-7187-8928640E1A13}"/>
              </a:ext>
            </a:extLst>
          </p:cNvPr>
          <p:cNvSpPr txBox="1"/>
          <p:nvPr/>
        </p:nvSpPr>
        <p:spPr>
          <a:xfrm>
            <a:off x="548699" y="1568479"/>
            <a:ext cx="126304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900" dirty="0">
                <a:solidFill>
                  <a:schemeClr val="bg2"/>
                </a:solidFill>
                <a:cs typeface="B Nazanin" panose="00000400000000000000" pitchFamily="2" charset="-78"/>
              </a:rPr>
              <a:t>رابط تعریف شده </a:t>
            </a:r>
            <a:r>
              <a:rPr lang="en-US" sz="900" dirty="0">
                <a:solidFill>
                  <a:schemeClr val="bg2"/>
                </a:solidFill>
                <a:cs typeface="B Nazanin" panose="00000400000000000000" pitchFamily="2" charset="-78"/>
              </a:rPr>
              <a:t>O-RAN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CC5A7-D1AD-85CE-1917-003E021656F4}"/>
              </a:ext>
            </a:extLst>
          </p:cNvPr>
          <p:cNvSpPr txBox="1"/>
          <p:nvPr/>
        </p:nvSpPr>
        <p:spPr>
          <a:xfrm>
            <a:off x="548699" y="1758699"/>
            <a:ext cx="1263040" cy="184666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pPr rtl="1"/>
            <a:r>
              <a:rPr lang="fa-IR" sz="900" dirty="0">
                <a:solidFill>
                  <a:schemeClr val="bg2"/>
                </a:solidFill>
                <a:cs typeface="B Nazanin" panose="00000400000000000000" pitchFamily="2" charset="-78"/>
              </a:rPr>
              <a:t>رابط تعریف شده </a:t>
            </a:r>
            <a:r>
              <a:rPr lang="en-US" sz="900" dirty="0">
                <a:solidFill>
                  <a:schemeClr val="bg2"/>
                </a:solidFill>
                <a:cs typeface="B Nazanin" panose="00000400000000000000" pitchFamily="2" charset="-78"/>
              </a:rPr>
              <a:t>3GPP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84769-5B8F-1D70-1F15-EA713E866178}"/>
              </a:ext>
            </a:extLst>
          </p:cNvPr>
          <p:cNvSpPr txBox="1"/>
          <p:nvPr/>
        </p:nvSpPr>
        <p:spPr>
          <a:xfrm>
            <a:off x="548699" y="1889799"/>
            <a:ext cx="1459094" cy="184666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pPr rtl="1"/>
            <a:r>
              <a:rPr lang="fa-IR" sz="900" dirty="0">
                <a:solidFill>
                  <a:schemeClr val="bg2"/>
                </a:solidFill>
                <a:cs typeface="B Nazanin" panose="00000400000000000000" pitchFamily="2" charset="-78"/>
              </a:rPr>
              <a:t>رابط خارج از محدوده </a:t>
            </a:r>
            <a:r>
              <a:rPr lang="en-US" sz="900" dirty="0">
                <a:solidFill>
                  <a:schemeClr val="bg2"/>
                </a:solidFill>
                <a:cs typeface="B Nazanin" panose="00000400000000000000" pitchFamily="2" charset="-78"/>
              </a:rPr>
              <a:t>O-RAN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33096-3CEE-97DD-DBDA-FC6A0899AB3B}"/>
              </a:ext>
            </a:extLst>
          </p:cNvPr>
          <p:cNvSpPr txBox="1"/>
          <p:nvPr/>
        </p:nvSpPr>
        <p:spPr>
          <a:xfrm>
            <a:off x="3114473" y="1480606"/>
            <a:ext cx="3645446" cy="169277"/>
          </a:xfrm>
          <a:prstGeom prst="rect">
            <a:avLst/>
          </a:prstGeom>
          <a:solidFill>
            <a:srgbClr val="9B948A"/>
          </a:solidFill>
        </p:spPr>
        <p:txBody>
          <a:bodyPr wrap="square" tIns="0" bIns="0" rtlCol="0">
            <a:spAutoFit/>
          </a:bodyPr>
          <a:lstStyle/>
          <a:p>
            <a:pPr algn="ctr" rtl="1"/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چارچوب مدیریت سرویس و همگام‌سازی (</a:t>
            </a:r>
            <a:r>
              <a:rPr lang="en-US" sz="1100" dirty="0">
                <a:solidFill>
                  <a:schemeClr val="bg1"/>
                </a:solidFill>
                <a:cs typeface="B Nazanin" panose="00000400000000000000" pitchFamily="2" charset="-78"/>
              </a:rPr>
              <a:t>SMO</a:t>
            </a:r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)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1B41C-A925-E10F-13F0-E0DE5180F987}"/>
              </a:ext>
            </a:extLst>
          </p:cNvPr>
          <p:cNvSpPr txBox="1"/>
          <p:nvPr/>
        </p:nvSpPr>
        <p:spPr>
          <a:xfrm>
            <a:off x="2956333" y="1756978"/>
            <a:ext cx="1015390" cy="261610"/>
          </a:xfrm>
          <a:prstGeom prst="rect">
            <a:avLst/>
          </a:prstGeom>
          <a:solidFill>
            <a:srgbClr val="FF8C4E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1100" dirty="0">
                <a:solidFill>
                  <a:schemeClr val="bg1"/>
                </a:solidFill>
                <a:cs typeface="B Nazanin" panose="00000400000000000000" pitchFamily="2" charset="-78"/>
              </a:rPr>
              <a:t>RIC</a:t>
            </a:r>
            <a:r>
              <a:rPr lang="fa-IR" sz="1100" dirty="0">
                <a:solidFill>
                  <a:schemeClr val="bg1"/>
                </a:solidFill>
                <a:cs typeface="B Nazanin" panose="00000400000000000000" pitchFamily="2" charset="-78"/>
              </a:rPr>
              <a:t> غیر بلادرنگ</a:t>
            </a:r>
            <a:endParaRPr lang="en-US" sz="11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BA6EE-0CF6-51BC-D122-10137E57E14E}"/>
              </a:ext>
            </a:extLst>
          </p:cNvPr>
          <p:cNvSpPr txBox="1"/>
          <p:nvPr/>
        </p:nvSpPr>
        <p:spPr>
          <a:xfrm>
            <a:off x="7906235" y="1524355"/>
            <a:ext cx="907420" cy="600164"/>
          </a:xfrm>
          <a:prstGeom prst="rect">
            <a:avLst/>
          </a:prstGeom>
          <a:solidFill>
            <a:srgbClr val="E0DCD9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100" dirty="0">
                <a:solidFill>
                  <a:schemeClr val="bg2"/>
                </a:solidFill>
                <a:cs typeface="B Nazanin" panose="00000400000000000000" pitchFamily="2" charset="-78"/>
              </a:rPr>
              <a:t>سیستم خارجی ارائه دهنده داده به </a:t>
            </a:r>
            <a:r>
              <a:rPr lang="en-US" sz="1100" dirty="0">
                <a:solidFill>
                  <a:schemeClr val="bg2"/>
                </a:solidFill>
                <a:cs typeface="B Nazanin" panose="00000400000000000000" pitchFamily="2" charset="-78"/>
              </a:rPr>
              <a:t>SMO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67174-2129-0E22-D3DB-E9A887ED7FF6}"/>
              </a:ext>
            </a:extLst>
          </p:cNvPr>
          <p:cNvSpPr txBox="1"/>
          <p:nvPr/>
        </p:nvSpPr>
        <p:spPr>
          <a:xfrm>
            <a:off x="6640503" y="3155064"/>
            <a:ext cx="1044090" cy="338554"/>
          </a:xfrm>
          <a:prstGeom prst="rect">
            <a:avLst/>
          </a:prstGeom>
          <a:solidFill>
            <a:srgbClr val="FE742A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هسته شبکه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605741-7852-13EC-FE27-7F3FE21CD338}"/>
              </a:ext>
            </a:extLst>
          </p:cNvPr>
          <p:cNvSpPr txBox="1"/>
          <p:nvPr/>
        </p:nvSpPr>
        <p:spPr>
          <a:xfrm>
            <a:off x="7799947" y="2722236"/>
            <a:ext cx="728540" cy="228600"/>
          </a:xfrm>
          <a:prstGeom prst="rect">
            <a:avLst/>
          </a:prstGeom>
          <a:solidFill>
            <a:srgbClr val="FC732E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0A465-4577-F167-9762-8EBA397FDB11}"/>
              </a:ext>
            </a:extLst>
          </p:cNvPr>
          <p:cNvSpPr txBox="1"/>
          <p:nvPr/>
        </p:nvSpPr>
        <p:spPr>
          <a:xfrm>
            <a:off x="7805195" y="3053068"/>
            <a:ext cx="728540" cy="228600"/>
          </a:xfrm>
          <a:prstGeom prst="rect">
            <a:avLst/>
          </a:prstGeom>
          <a:solidFill>
            <a:srgbClr val="FE742B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79C3A-3C67-DFFD-FAE1-194BD80B991D}"/>
              </a:ext>
            </a:extLst>
          </p:cNvPr>
          <p:cNvSpPr txBox="1"/>
          <p:nvPr/>
        </p:nvSpPr>
        <p:spPr>
          <a:xfrm>
            <a:off x="7806927" y="3364291"/>
            <a:ext cx="728540" cy="228600"/>
          </a:xfrm>
          <a:prstGeom prst="rect">
            <a:avLst/>
          </a:prstGeom>
          <a:solidFill>
            <a:srgbClr val="FD7329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665DE-87B2-D161-7EA7-405C66FCD7A9}"/>
              </a:ext>
            </a:extLst>
          </p:cNvPr>
          <p:cNvSpPr txBox="1"/>
          <p:nvPr/>
        </p:nvSpPr>
        <p:spPr>
          <a:xfrm>
            <a:off x="7806927" y="3684458"/>
            <a:ext cx="728540" cy="228600"/>
          </a:xfrm>
          <a:prstGeom prst="rect">
            <a:avLst/>
          </a:prstGeom>
          <a:solidFill>
            <a:srgbClr val="F9742E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fa-IR" sz="1200" b="1" dirty="0">
                <a:solidFill>
                  <a:schemeClr val="bg1"/>
                </a:solidFill>
                <a:cs typeface="B Nazanin" panose="00000400000000000000" pitchFamily="2" charset="-78"/>
              </a:rPr>
              <a:t>سرویس</a:t>
            </a:r>
            <a:endParaRPr lang="en-US" sz="1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0DBB92-04BE-9ECF-C300-0B3C87C9B261}"/>
              </a:ext>
            </a:extLst>
          </p:cNvPr>
          <p:cNvSpPr txBox="1"/>
          <p:nvPr/>
        </p:nvSpPr>
        <p:spPr>
          <a:xfrm rot="16200000">
            <a:off x="1150542" y="3016564"/>
            <a:ext cx="17145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rgbClr val="CA716C"/>
                </a:solidFill>
                <a:cs typeface="B Nazanin" panose="00000400000000000000" pitchFamily="2" charset="-78"/>
              </a:rPr>
              <a:t>محدوده تمرکزی </a:t>
            </a:r>
            <a:r>
              <a:rPr lang="en-US" sz="1200" dirty="0">
                <a:solidFill>
                  <a:srgbClr val="CA716C"/>
                </a:solidFill>
                <a:cs typeface="B Nazanin" panose="00000400000000000000" pitchFamily="2" charset="-78"/>
              </a:rPr>
              <a:t>O-RAN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F7E6F-4EB5-B747-B692-BD2B8A9A43A9}"/>
              </a:ext>
            </a:extLst>
          </p:cNvPr>
          <p:cNvSpPr txBox="1"/>
          <p:nvPr/>
        </p:nvSpPr>
        <p:spPr>
          <a:xfrm>
            <a:off x="2956333" y="2938992"/>
            <a:ext cx="1015390" cy="184666"/>
          </a:xfrm>
          <a:prstGeom prst="rect">
            <a:avLst/>
          </a:prstGeom>
          <a:solidFill>
            <a:srgbClr val="6F6960"/>
          </a:solidFill>
        </p:spPr>
        <p:txBody>
          <a:bodyPr wrap="square" tIns="0" rtlCol="0">
            <a:spAutoFit/>
          </a:bodyPr>
          <a:lstStyle/>
          <a:p>
            <a:pPr algn="ctr" rtl="1"/>
            <a:r>
              <a:rPr lang="en-US" sz="900" dirty="0">
                <a:solidFill>
                  <a:schemeClr val="bg1"/>
                </a:solidFill>
                <a:cs typeface="B Nazanin" panose="00000400000000000000" pitchFamily="2" charset="-78"/>
              </a:rPr>
              <a:t>RIC</a:t>
            </a:r>
            <a:r>
              <a:rPr lang="fa-IR" sz="900" dirty="0">
                <a:solidFill>
                  <a:schemeClr val="bg1"/>
                </a:solidFill>
                <a:cs typeface="B Nazanin" panose="00000400000000000000" pitchFamily="2" charset="-78"/>
              </a:rPr>
              <a:t> تقریبا بلادرنگ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30387F-E8DD-1104-5417-93AD291BFFF2}"/>
              </a:ext>
            </a:extLst>
          </p:cNvPr>
          <p:cNvSpPr/>
          <p:nvPr/>
        </p:nvSpPr>
        <p:spPr>
          <a:xfrm>
            <a:off x="837618" y="1359375"/>
            <a:ext cx="551432" cy="2308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97;p28">
            <a:extLst>
              <a:ext uri="{FF2B5EF4-FFF2-40B4-BE49-F238E27FC236}">
                <a16:creationId xmlns:a16="http://schemas.microsoft.com/office/drawing/2014/main" id="{6E70DF26-F762-15E9-1875-D6334A8C39DA}"/>
              </a:ext>
            </a:extLst>
          </p:cNvPr>
          <p:cNvSpPr/>
          <p:nvPr/>
        </p:nvSpPr>
        <p:spPr>
          <a:xfrm flipH="1">
            <a:off x="474650" y="4796450"/>
            <a:ext cx="1601106" cy="347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solidFill>
              <a:srgbClr val="E0DC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100" b="1" dirty="0">
                <a:solidFill>
                  <a:srgbClr val="FFFFFF"/>
                </a:solidFill>
                <a:latin typeface="Vazirmatn"/>
                <a:ea typeface="Vazirmatn"/>
                <a:cs typeface="B Nazanin" panose="00000400000000000000" pitchFamily="2" charset="-78"/>
                <a:sym typeface="Vazirmatn"/>
              </a:rPr>
              <a:t>مراجع</a:t>
            </a:r>
            <a:endParaRPr sz="1050" b="1" dirty="0">
              <a:solidFill>
                <a:srgbClr val="FFFFFF"/>
              </a:solidFill>
              <a:latin typeface="Vazirmatn"/>
              <a:ea typeface="Vazirmatn"/>
              <a:cs typeface="B Nazanin" panose="00000400000000000000" pitchFamily="2" charset="-78"/>
              <a:sym typeface="Vazirmat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1430</Words>
  <Application>Microsoft Office PowerPoint</Application>
  <PresentationFormat>On-screen Show (16:9)</PresentationFormat>
  <Paragraphs>487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Raleway</vt:lpstr>
      <vt:lpstr>Arial</vt:lpstr>
      <vt:lpstr>Vazirmatn</vt:lpstr>
      <vt:lpstr>Roboto</vt:lpstr>
      <vt:lpstr>Times New Roman</vt:lpstr>
      <vt:lpstr>B Nazanin</vt:lpstr>
      <vt:lpstr>Lato</vt:lpstr>
      <vt:lpstr>Swiss</vt:lpstr>
      <vt:lpstr>O-RAN</vt:lpstr>
      <vt:lpstr>سیر ارائه</vt:lpstr>
      <vt:lpstr>پیدایش O-RAN و اهمیت آن</vt:lpstr>
      <vt:lpstr>شبکه‌های تلفن همراه</vt:lpstr>
      <vt:lpstr>پیشبرد 5G توسط 3GPP</vt:lpstr>
      <vt:lpstr>پیشبرد 5G توسط 3GPP (ادامه)</vt:lpstr>
      <vt:lpstr>پیدایشO-RAN و تشکیل O-RAN Alliance</vt:lpstr>
      <vt:lpstr>معماری کلی</vt:lpstr>
      <vt:lpstr>معماری O-RAN</vt:lpstr>
      <vt:lpstr>RIC تقریبا بلادرنگ</vt:lpstr>
      <vt:lpstr>RIC تقریبا بلادرنگ</vt:lpstr>
      <vt:lpstr>xApp</vt:lpstr>
      <vt:lpstr>پایگاه داده</vt:lpstr>
      <vt:lpstr>زیرساخت پیام‌رسانی</vt:lpstr>
      <vt:lpstr>مدیریت اشتراک</vt:lpstr>
      <vt:lpstr>کاهش ناسازگاری</vt:lpstr>
      <vt:lpstr>امنیت</vt:lpstr>
      <vt:lpstr>مدیریت سرویس‌ها</vt:lpstr>
      <vt:lpstr>RIC غیر بلادرنگ و SMO</vt:lpstr>
      <vt:lpstr> RIC غیر بلادرنگ و  SMO</vt:lpstr>
      <vt:lpstr>RIC غیر بلادرنگ و SMO</vt:lpstr>
      <vt:lpstr>رابط‌ها</vt:lpstr>
      <vt:lpstr>رابط‌های 3GPP</vt:lpstr>
      <vt:lpstr>رابط‌های O-RAN</vt:lpstr>
      <vt:lpstr>مثالی از E2</vt:lpstr>
      <vt:lpstr>مراجع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O-RAN</dc:title>
  <dc:creator>mohammad javad taheri</dc:creator>
  <cp:lastModifiedBy>mohammad javad taheri</cp:lastModifiedBy>
  <cp:revision>196</cp:revision>
  <dcterms:modified xsi:type="dcterms:W3CDTF">2023-05-26T08:18:45Z</dcterms:modified>
</cp:coreProperties>
</file>